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68"/>
  </p:notesMasterIdLst>
  <p:sldIdLst>
    <p:sldId id="407" r:id="rId2"/>
    <p:sldId id="408" r:id="rId3"/>
    <p:sldId id="460" r:id="rId4"/>
    <p:sldId id="421" r:id="rId5"/>
    <p:sldId id="412" r:id="rId6"/>
    <p:sldId id="418" r:id="rId7"/>
    <p:sldId id="420" r:id="rId8"/>
    <p:sldId id="413" r:id="rId9"/>
    <p:sldId id="415" r:id="rId10"/>
    <p:sldId id="445" r:id="rId11"/>
    <p:sldId id="423" r:id="rId12"/>
    <p:sldId id="446" r:id="rId13"/>
    <p:sldId id="447" r:id="rId14"/>
    <p:sldId id="414" r:id="rId15"/>
    <p:sldId id="461" r:id="rId16"/>
    <p:sldId id="443" r:id="rId17"/>
    <p:sldId id="429" r:id="rId18"/>
    <p:sldId id="444" r:id="rId19"/>
    <p:sldId id="449" r:id="rId20"/>
    <p:sldId id="450" r:id="rId21"/>
    <p:sldId id="451" r:id="rId22"/>
    <p:sldId id="452" r:id="rId23"/>
    <p:sldId id="453" r:id="rId24"/>
    <p:sldId id="455" r:id="rId25"/>
    <p:sldId id="454" r:id="rId26"/>
    <p:sldId id="456" r:id="rId27"/>
    <p:sldId id="458" r:id="rId28"/>
    <p:sldId id="440" r:id="rId29"/>
    <p:sldId id="466" r:id="rId30"/>
    <p:sldId id="465" r:id="rId31"/>
    <p:sldId id="468" r:id="rId32"/>
    <p:sldId id="469" r:id="rId33"/>
    <p:sldId id="467" r:id="rId34"/>
    <p:sldId id="474" r:id="rId35"/>
    <p:sldId id="470" r:id="rId36"/>
    <p:sldId id="462" r:id="rId37"/>
    <p:sldId id="438" r:id="rId38"/>
    <p:sldId id="426" r:id="rId39"/>
    <p:sldId id="425" r:id="rId40"/>
    <p:sldId id="471" r:id="rId41"/>
    <p:sldId id="472" r:id="rId42"/>
    <p:sldId id="476" r:id="rId43"/>
    <p:sldId id="473" r:id="rId44"/>
    <p:sldId id="427" r:id="rId45"/>
    <p:sldId id="428" r:id="rId46"/>
    <p:sldId id="475" r:id="rId47"/>
    <p:sldId id="258" r:id="rId48"/>
    <p:sldId id="259" r:id="rId49"/>
    <p:sldId id="270" r:id="rId50"/>
    <p:sldId id="260" r:id="rId51"/>
    <p:sldId id="261" r:id="rId52"/>
    <p:sldId id="262" r:id="rId53"/>
    <p:sldId id="263" r:id="rId54"/>
    <p:sldId id="272" r:id="rId55"/>
    <p:sldId id="264" r:id="rId56"/>
    <p:sldId id="265" r:id="rId57"/>
    <p:sldId id="266" r:id="rId58"/>
    <p:sldId id="267" r:id="rId59"/>
    <p:sldId id="278" r:id="rId60"/>
    <p:sldId id="279" r:id="rId61"/>
    <p:sldId id="269" r:id="rId62"/>
    <p:sldId id="268" r:id="rId63"/>
    <p:sldId id="273" r:id="rId64"/>
    <p:sldId id="274" r:id="rId65"/>
    <p:sldId id="275" r:id="rId66"/>
    <p:sldId id="276" r:id="rId67"/>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3A1"/>
    <a:srgbClr val="0000FF"/>
    <a:srgbClr val="0D8686"/>
    <a:srgbClr val="FF00FF"/>
    <a:srgbClr val="3B3BFF"/>
    <a:srgbClr val="008080"/>
    <a:srgbClr val="FF6803"/>
    <a:srgbClr val="F7A2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52" autoAdjust="0"/>
    <p:restoredTop sz="76349" autoAdjust="0"/>
  </p:normalViewPr>
  <p:slideViewPr>
    <p:cSldViewPr snapToGrid="0">
      <p:cViewPr varScale="1">
        <p:scale>
          <a:sx n="86" d="100"/>
          <a:sy n="86" d="100"/>
        </p:scale>
        <p:origin x="432" y="9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ea typeface="宋体" panose="02010600030101010101" pitchFamily="2" charset="-122"/>
              </a:defRPr>
            </a:lvl1pPr>
          </a:lstStyle>
          <a:p>
            <a:endParaRPr lang="en-US" altLang="zh-CN"/>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宋体" panose="02010600030101010101" pitchFamily="2" charset="-122"/>
              </a:defRPr>
            </a:lvl1pPr>
          </a:lstStyle>
          <a:p>
            <a:fld id="{5FE34460-CD25-4500-8E91-2E0DE34B1223}" type="datetimeFigureOut">
              <a:rPr lang="en-US" altLang="zh-CN"/>
              <a:pPr/>
              <a:t>2/16/2021</a:t>
            </a:fld>
            <a:endParaRPr lang="en-US" alt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ea typeface="宋体" panose="02010600030101010101" pitchFamily="2" charset="-122"/>
              </a:defRPr>
            </a:lvl1pPr>
          </a:lstStyle>
          <a:p>
            <a:endParaRPr lang="en-US" altLang="zh-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宋体" panose="02010600030101010101" pitchFamily="2" charset="-122"/>
              </a:defRPr>
            </a:lvl1pPr>
          </a:lstStyle>
          <a:p>
            <a:fld id="{4334CC9B-D928-4DFC-AC8D-50A5EE72CAD4}" type="slidenum">
              <a:rPr lang="en-US" altLang="zh-CN"/>
              <a:pPr/>
              <a:t>‹#›</a:t>
            </a:fld>
            <a:endParaRPr lang="en-US" altLang="zh-CN"/>
          </a:p>
        </p:txBody>
      </p:sp>
    </p:spTree>
    <p:extLst>
      <p:ext uri="{BB962C8B-B14F-4D97-AF65-F5344CB8AC3E}">
        <p14:creationId xmlns:p14="http://schemas.microsoft.com/office/powerpoint/2010/main" val="373321587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bservablehq.com/@mbostock/global-temperature-trend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observablehq.com/@d3/force-directed-graph" TargetMode="External"/><Relationship Id="rId5" Type="http://schemas.openxmlformats.org/officeDocument/2006/relationships/hyperlink" Target="https://observablehq.com/@d3/bubble-map" TargetMode="External"/><Relationship Id="rId4" Type="http://schemas.openxmlformats.org/officeDocument/2006/relationships/hyperlink" Target="https://observablehq.com/@d3/candlestick-char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ea typeface="宋体" panose="02010600030101010101" pitchFamily="2" charset="-122"/>
            </a:endParaRPr>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B02DA843-097A-4F52-B8E8-2E9699DD7B5F}" type="slidenum">
              <a:rPr lang="en-US" altLang="zh-CN"/>
              <a:pPr/>
              <a:t>1</a:t>
            </a:fld>
            <a:endParaRPr lang="en-US" altLang="zh-CN"/>
          </a:p>
        </p:txBody>
      </p:sp>
    </p:spTree>
    <p:extLst>
      <p:ext uri="{BB962C8B-B14F-4D97-AF65-F5344CB8AC3E}">
        <p14:creationId xmlns:p14="http://schemas.microsoft.com/office/powerpoint/2010/main" val="4090466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ea typeface="宋体" panose="02010600030101010101" pitchFamily="2" charset="-122"/>
            </a:endParaRP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E8E0BCE7-7B23-42E5-8D61-7FF339B84775}" type="slidenum">
              <a:rPr lang="en-US" altLang="zh-CN"/>
              <a:pPr/>
              <a:t>21</a:t>
            </a:fld>
            <a:endParaRPr lang="en-US" altLang="zh-CN"/>
          </a:p>
        </p:txBody>
      </p:sp>
    </p:spTree>
    <p:extLst>
      <p:ext uri="{BB962C8B-B14F-4D97-AF65-F5344CB8AC3E}">
        <p14:creationId xmlns:p14="http://schemas.microsoft.com/office/powerpoint/2010/main" val="685450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ea typeface="宋体" panose="02010600030101010101" pitchFamily="2" charset="-122"/>
            </a:endParaRPr>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57DF6EA3-FA0E-4D6A-9D28-C271958DCF00}" type="slidenum">
              <a:rPr lang="en-US" altLang="zh-CN"/>
              <a:pPr/>
              <a:t>23</a:t>
            </a:fld>
            <a:endParaRPr lang="en-US" altLang="zh-CN"/>
          </a:p>
        </p:txBody>
      </p:sp>
    </p:spTree>
    <p:extLst>
      <p:ext uri="{BB962C8B-B14F-4D97-AF65-F5344CB8AC3E}">
        <p14:creationId xmlns:p14="http://schemas.microsoft.com/office/powerpoint/2010/main" val="972109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ea typeface="宋体" panose="02010600030101010101" pitchFamily="2" charset="-122"/>
            </a:endParaRPr>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73BA6AEC-36A8-48A1-A240-5F0221691F15}" type="slidenum">
              <a:rPr lang="en-US" altLang="zh-CN"/>
              <a:pPr/>
              <a:t>24</a:t>
            </a:fld>
            <a:endParaRPr lang="en-US" altLang="zh-CN"/>
          </a:p>
        </p:txBody>
      </p:sp>
    </p:spTree>
    <p:extLst>
      <p:ext uri="{BB962C8B-B14F-4D97-AF65-F5344CB8AC3E}">
        <p14:creationId xmlns:p14="http://schemas.microsoft.com/office/powerpoint/2010/main" val="3530869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ea typeface="宋体" panose="02010600030101010101" pitchFamily="2" charset="-122"/>
            </a:endParaRPr>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A8B38F4D-4625-4414-B0AF-0C6700BDC724}" type="slidenum">
              <a:rPr lang="en-US" altLang="zh-CN"/>
              <a:pPr/>
              <a:t>26</a:t>
            </a:fld>
            <a:endParaRPr lang="en-US" altLang="zh-CN"/>
          </a:p>
        </p:txBody>
      </p:sp>
    </p:spTree>
    <p:extLst>
      <p:ext uri="{BB962C8B-B14F-4D97-AF65-F5344CB8AC3E}">
        <p14:creationId xmlns:p14="http://schemas.microsoft.com/office/powerpoint/2010/main" val="3652844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ea typeface="宋体" panose="02010600030101010101" pitchFamily="2" charset="-122"/>
            </a:endParaRPr>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F78B855E-DA01-470B-8B1F-EC6BF681A7B1}" type="slidenum">
              <a:rPr lang="en-US" altLang="zh-CN"/>
              <a:pPr/>
              <a:t>27</a:t>
            </a:fld>
            <a:endParaRPr lang="en-US" altLang="zh-CN"/>
          </a:p>
        </p:txBody>
      </p:sp>
    </p:spTree>
    <p:extLst>
      <p:ext uri="{BB962C8B-B14F-4D97-AF65-F5344CB8AC3E}">
        <p14:creationId xmlns:p14="http://schemas.microsoft.com/office/powerpoint/2010/main" val="763757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ea typeface="宋体" panose="02010600030101010101" pitchFamily="2" charset="-122"/>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D6FCD594-E72A-467D-94EF-E1F2BACC46E2}" type="slidenum">
              <a:rPr lang="en-US" altLang="zh-CN"/>
              <a:pPr/>
              <a:t>39</a:t>
            </a:fld>
            <a:endParaRPr lang="en-US" altLang="zh-CN"/>
          </a:p>
        </p:txBody>
      </p:sp>
    </p:spTree>
    <p:extLst>
      <p:ext uri="{BB962C8B-B14F-4D97-AF65-F5344CB8AC3E}">
        <p14:creationId xmlns:p14="http://schemas.microsoft.com/office/powerpoint/2010/main" val="261577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ea typeface="宋体" panose="02010600030101010101" pitchFamily="2" charset="-122"/>
              </a:rPr>
              <a:t>LOOP-SEA_sensorID_d005es15214_doy_4to11</a:t>
            </a:r>
          </a:p>
          <a:p>
            <a:pPr>
              <a:spcBef>
                <a:spcPct val="0"/>
              </a:spcBef>
            </a:pPr>
            <a:r>
              <a:rPr lang="en-US" altLang="zh-CN">
                <a:ea typeface="宋体" panose="02010600030101010101" pitchFamily="2" charset="-122"/>
              </a:rPr>
              <a:t>PEMS-BAY_sensorID_400017_doy_29to36</a:t>
            </a:r>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3A6A353C-6EA0-4F7C-BB8F-D3C93C52F8C2}" type="slidenum">
              <a:rPr lang="en-US" altLang="zh-CN"/>
              <a:pPr/>
              <a:t>44</a:t>
            </a:fld>
            <a:endParaRPr lang="en-US" altLang="zh-CN"/>
          </a:p>
        </p:txBody>
      </p:sp>
    </p:spTree>
    <p:extLst>
      <p:ext uri="{BB962C8B-B14F-4D97-AF65-F5344CB8AC3E}">
        <p14:creationId xmlns:p14="http://schemas.microsoft.com/office/powerpoint/2010/main" val="1523104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ea typeface="宋体" panose="02010600030101010101" pitchFamily="2" charset="-122"/>
            </a:endParaRPr>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DD6A7970-F651-47F5-8EED-F90CCFDC7FD2}" type="slidenum">
              <a:rPr lang="en-US" altLang="zh-CN"/>
              <a:pPr/>
              <a:t>45</a:t>
            </a:fld>
            <a:endParaRPr lang="en-US" altLang="zh-CN"/>
          </a:p>
        </p:txBody>
      </p:sp>
    </p:spTree>
    <p:extLst>
      <p:ext uri="{BB962C8B-B14F-4D97-AF65-F5344CB8AC3E}">
        <p14:creationId xmlns:p14="http://schemas.microsoft.com/office/powerpoint/2010/main" val="1867193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cs typeface="等线"/>
            </a:endParaRPr>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53B98EBC-07BA-4748-B198-21BD451FAA33}" type="slidenum">
              <a:rPr lang="zh-CN" altLang="en-US">
                <a:ea typeface="等线"/>
                <a:cs typeface="等线"/>
              </a:rPr>
              <a:pPr/>
              <a:t>47</a:t>
            </a:fld>
            <a:endParaRPr lang="zh-CN" altLang="en-US">
              <a:ea typeface="等线"/>
              <a:cs typeface="等线"/>
            </a:endParaRPr>
          </a:p>
        </p:txBody>
      </p:sp>
      <p:sp>
        <p:nvSpPr>
          <p:cNvPr id="77829" name="日期占位符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0E14094C-F1F9-4C8E-9630-6DB100559657}" type="datetime1">
              <a:rPr lang="zh-CN" altLang="en-US">
                <a:ea typeface="等线"/>
                <a:cs typeface="等线"/>
              </a:rPr>
              <a:pPr/>
              <a:t>2021/2/16</a:t>
            </a:fld>
            <a:endParaRPr lang="zh-CN" altLang="en-US">
              <a:ea typeface="等线"/>
              <a:cs typeface="等线"/>
            </a:endParaRPr>
          </a:p>
        </p:txBody>
      </p:sp>
      <p:sp>
        <p:nvSpPr>
          <p:cNvPr id="77830" name="页眉占位符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endParaRPr lang="zh-CN" altLang="en-US">
              <a:ea typeface="等线"/>
              <a:cs typeface="等线"/>
            </a:endParaRPr>
          </a:p>
        </p:txBody>
      </p:sp>
    </p:spTree>
    <p:extLst>
      <p:ext uri="{BB962C8B-B14F-4D97-AF65-F5344CB8AC3E}">
        <p14:creationId xmlns:p14="http://schemas.microsoft.com/office/powerpoint/2010/main" val="405449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ea typeface="宋体" panose="02010600030101010101" pitchFamily="2" charset="-122"/>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FD11555D-E72D-454F-A553-F12CA4E3FB9E}" type="slidenum">
              <a:rPr lang="en-US" altLang="zh-CN"/>
              <a:pPr/>
              <a:t>4</a:t>
            </a:fld>
            <a:endParaRPr lang="en-US" altLang="zh-CN"/>
          </a:p>
        </p:txBody>
      </p:sp>
    </p:spTree>
    <p:extLst>
      <p:ext uri="{BB962C8B-B14F-4D97-AF65-F5344CB8AC3E}">
        <p14:creationId xmlns:p14="http://schemas.microsoft.com/office/powerpoint/2010/main" val="3810738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ea typeface="宋体" panose="02010600030101010101" pitchFamily="2" charset="-122"/>
              </a:rPr>
              <a:t>..we’ve been canvassing the world with sensors. For example, mobile phones and sensor networks provide rich heterogeneous data about both the physical and social worlds that we inhabit. This particular image shows aggregate traces of SF taxi cabs equipped with GPS sensors.</a:t>
            </a:r>
          </a:p>
          <a:p>
            <a:pPr>
              <a:spcBef>
                <a:spcPct val="0"/>
              </a:spcBef>
            </a:pPr>
            <a:endParaRPr lang="en-US" altLang="zh-CN">
              <a:ea typeface="宋体" panose="02010600030101010101" pitchFamily="2" charset="-122"/>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CAF5C9D0-4A02-4056-914A-A7EAA7F94EF2}" type="slidenum">
              <a:rPr lang="en-US" altLang="zh-CN"/>
              <a:pPr/>
              <a:t>6</a:t>
            </a:fld>
            <a:endParaRPr lang="en-US" altLang="zh-CN"/>
          </a:p>
        </p:txBody>
      </p:sp>
    </p:spTree>
    <p:extLst>
      <p:ext uri="{BB962C8B-B14F-4D97-AF65-F5344CB8AC3E}">
        <p14:creationId xmlns:p14="http://schemas.microsoft.com/office/powerpoint/2010/main" val="3289549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ea typeface="宋体" panose="02010600030101010101" pitchFamily="2" charset="-122"/>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79A55AA3-9AFE-4DE6-907C-E04055315156}" type="slidenum">
              <a:rPr lang="en-US" altLang="zh-CN"/>
              <a:pPr/>
              <a:t>7</a:t>
            </a:fld>
            <a:endParaRPr lang="en-US" altLang="zh-CN"/>
          </a:p>
        </p:txBody>
      </p:sp>
    </p:spTree>
    <p:extLst>
      <p:ext uri="{BB962C8B-B14F-4D97-AF65-F5344CB8AC3E}">
        <p14:creationId xmlns:p14="http://schemas.microsoft.com/office/powerpoint/2010/main" val="1292155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ea typeface="宋体" panose="02010600030101010101" pitchFamily="2" charset="-122"/>
              </a:rPr>
              <a:t>Directly records pulse in the form of a graph</a:t>
            </a:r>
          </a:p>
          <a:p>
            <a:pPr>
              <a:spcBef>
                <a:spcPct val="0"/>
              </a:spcBef>
            </a:pPr>
            <a:r>
              <a:rPr lang="en-US" altLang="zh-CN">
                <a:ea typeface="宋体" panose="02010600030101010101" pitchFamily="2" charset="-122"/>
              </a:rPr>
              <a:t>Can you think of others?</a:t>
            </a:r>
          </a:p>
          <a:p>
            <a:pPr>
              <a:spcBef>
                <a:spcPct val="0"/>
              </a:spcBef>
            </a:pPr>
            <a:r>
              <a:rPr lang="en-US" altLang="zh-CN">
                <a:ea typeface="宋体" panose="02010600030101010101" pitchFamily="2" charset="-122"/>
              </a:rPr>
              <a:t>Graphical recording – electrophoresis gels in biology, bubble chamber</a:t>
            </a:r>
          </a:p>
          <a:p>
            <a:pPr>
              <a:spcBef>
                <a:spcPct val="0"/>
              </a:spcBef>
            </a:pPr>
            <a:br>
              <a:rPr lang="en-US" altLang="zh-CN">
                <a:ea typeface="宋体" panose="02010600030101010101" pitchFamily="2" charset="-122"/>
              </a:rPr>
            </a:br>
            <a:endParaRPr lang="en-US" altLang="zh-CN">
              <a:ea typeface="宋体" panose="02010600030101010101" pitchFamily="2" charset="-122"/>
            </a:endParaRPr>
          </a:p>
          <a:p>
            <a:pPr>
              <a:spcBef>
                <a:spcPct val="0"/>
              </a:spcBef>
            </a:pPr>
            <a:r>
              <a:rPr lang="en-US" altLang="zh-CN">
                <a:ea typeface="宋体" panose="02010600030101010101" pitchFamily="2" charset="-122"/>
              </a:rPr>
              <a:t>Even recording numbers in a table is a form of visualization. Often not a great form, but when well designed, a table of numbers can be very effective.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04E0631A-011F-4B1C-B39D-330D7FE1553F}" type="slidenum">
              <a:rPr lang="en-US" altLang="zh-CN"/>
              <a:pPr/>
              <a:t>9</a:t>
            </a:fld>
            <a:endParaRPr lang="en-US" altLang="zh-CN"/>
          </a:p>
        </p:txBody>
      </p:sp>
    </p:spTree>
    <p:extLst>
      <p:ext uri="{BB962C8B-B14F-4D97-AF65-F5344CB8AC3E}">
        <p14:creationId xmlns:p14="http://schemas.microsoft.com/office/powerpoint/2010/main" val="3727019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ea typeface="宋体" panose="02010600030101010101" pitchFamily="2" charset="-122"/>
              </a:rPr>
              <a:t>Bicycle Count Form</a:t>
            </a: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A3B275F1-E579-4A0F-A3B8-8960F5E5B68F}" type="slidenum">
              <a:rPr lang="en-US" altLang="zh-CN"/>
              <a:pPr/>
              <a:t>10</a:t>
            </a:fld>
            <a:endParaRPr lang="en-US" altLang="zh-CN"/>
          </a:p>
        </p:txBody>
      </p:sp>
    </p:spTree>
    <p:extLst>
      <p:ext uri="{BB962C8B-B14F-4D97-AF65-F5344CB8AC3E}">
        <p14:creationId xmlns:p14="http://schemas.microsoft.com/office/powerpoint/2010/main" val="74939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ea typeface="宋体" panose="02010600030101010101" pitchFamily="2" charset="-122"/>
              </a:rPr>
              <a:t>Fig. 1 Spatial distribution of cyclist injury severity in Seattle, 2004–2013.</a:t>
            </a:r>
          </a:p>
          <a:p>
            <a:pPr>
              <a:spcBef>
                <a:spcPct val="0"/>
              </a:spcBef>
            </a:pPr>
            <a:endParaRPr lang="en-US" altLang="zh-CN">
              <a:ea typeface="宋体" panose="02010600030101010101" pitchFamily="2" charset="-122"/>
            </a:endParaRPr>
          </a:p>
          <a:p>
            <a:pPr>
              <a:spcBef>
                <a:spcPct val="0"/>
              </a:spcBef>
            </a:pPr>
            <a:r>
              <a:rPr lang="en-US" altLang="zh-CN">
                <a:ea typeface="宋体" panose="02010600030101010101" pitchFamily="2" charset="-122"/>
              </a:rPr>
              <a:t>Fig. 2 Pedestrian crash frequency in Seattle TAZs (2008–2012)</a:t>
            </a: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4DFF1001-5C71-4C5E-89E9-2C1C41C9E69B}" type="slidenum">
              <a:rPr lang="en-US" altLang="zh-CN"/>
              <a:pPr/>
              <a:t>11</a:t>
            </a:fld>
            <a:endParaRPr lang="en-US" altLang="zh-CN"/>
          </a:p>
        </p:txBody>
      </p:sp>
    </p:spTree>
    <p:extLst>
      <p:ext uri="{BB962C8B-B14F-4D97-AF65-F5344CB8AC3E}">
        <p14:creationId xmlns:p14="http://schemas.microsoft.com/office/powerpoint/2010/main" val="2505413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ea typeface="宋体" panose="02010600030101010101" pitchFamily="2" charset="-122"/>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E0532050-986E-4321-A36B-3D25E752076F}" type="slidenum">
              <a:rPr lang="en-US" altLang="zh-CN"/>
              <a:pPr/>
              <a:t>13</a:t>
            </a:fld>
            <a:endParaRPr lang="en-US" altLang="zh-CN"/>
          </a:p>
        </p:txBody>
      </p:sp>
    </p:spTree>
    <p:extLst>
      <p:ext uri="{BB962C8B-B14F-4D97-AF65-F5344CB8AC3E}">
        <p14:creationId xmlns:p14="http://schemas.microsoft.com/office/powerpoint/2010/main" val="2272351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ea typeface="宋体" panose="02010600030101010101" pitchFamily="2" charset="-122"/>
              </a:rPr>
              <a:t>Scatter: </a:t>
            </a:r>
            <a:r>
              <a:rPr lang="en-US" altLang="zh-CN">
                <a:ea typeface="宋体" panose="02010600030101010101" pitchFamily="2" charset="-122"/>
                <a:hlinkClick r:id="rId3"/>
              </a:rPr>
              <a:t>https://observablehq.com/@mbostock/global-temperature-trends</a:t>
            </a:r>
            <a:r>
              <a:rPr lang="en-US" altLang="zh-CN">
                <a:ea typeface="宋体" panose="02010600030101010101" pitchFamily="2" charset="-122"/>
              </a:rPr>
              <a:t>: </a:t>
            </a:r>
            <a:r>
              <a:rPr lang="en-US" altLang="zh-CN" b="1">
                <a:ea typeface="宋体" panose="02010600030101010101" pitchFamily="2" charset="-122"/>
              </a:rPr>
              <a:t>Global Temperature Trends</a:t>
            </a:r>
          </a:p>
          <a:p>
            <a:pPr>
              <a:spcBef>
                <a:spcPct val="0"/>
              </a:spcBef>
            </a:pPr>
            <a:r>
              <a:rPr lang="en-US" altLang="zh-CN" b="1">
                <a:ea typeface="宋体" panose="02010600030101010101" pitchFamily="2" charset="-122"/>
              </a:rPr>
              <a:t>Line: </a:t>
            </a:r>
            <a:r>
              <a:rPr lang="en-US" altLang="zh-CN">
                <a:ea typeface="宋体" panose="02010600030101010101" pitchFamily="2" charset="-122"/>
                <a:hlinkClick r:id="rId4"/>
              </a:rPr>
              <a:t>https://observablehq.com/@d3/candlestick-chart</a:t>
            </a:r>
            <a:r>
              <a:rPr lang="en-US" altLang="zh-CN">
                <a:ea typeface="宋体" panose="02010600030101010101" pitchFamily="2" charset="-122"/>
              </a:rPr>
              <a:t>: This time series chart shows the daily low, high, open and close of Apple stock 2018</a:t>
            </a:r>
          </a:p>
          <a:p>
            <a:pPr>
              <a:spcBef>
                <a:spcPct val="0"/>
              </a:spcBef>
            </a:pPr>
            <a:r>
              <a:rPr lang="en-US" altLang="zh-CN">
                <a:ea typeface="宋体" panose="02010600030101010101" pitchFamily="2" charset="-122"/>
              </a:rPr>
              <a:t>Pie:</a:t>
            </a:r>
          </a:p>
          <a:p>
            <a:pPr>
              <a:spcBef>
                <a:spcPct val="0"/>
              </a:spcBef>
            </a:pPr>
            <a:r>
              <a:rPr lang="en-US" altLang="zh-CN">
                <a:ea typeface="宋体" panose="02010600030101010101" pitchFamily="2" charset="-122"/>
                <a:hlinkClick r:id="rId5"/>
              </a:rPr>
              <a:t>Map:</a:t>
            </a:r>
            <a:r>
              <a:rPr lang="en-US" altLang="zh-CN">
                <a:ea typeface="宋体" panose="02010600030101010101" pitchFamily="2" charset="-122"/>
              </a:rPr>
              <a:t> </a:t>
            </a:r>
            <a:r>
              <a:rPr lang="en-US" altLang="zh-CN">
                <a:ea typeface="宋体" panose="02010600030101010101" pitchFamily="2" charset="-122"/>
                <a:hlinkClick r:id="rId5"/>
              </a:rPr>
              <a:t>https://observablehq.com/@d3/bubble-map</a:t>
            </a:r>
            <a:r>
              <a:rPr lang="en-US" altLang="zh-CN">
                <a:ea typeface="宋体" panose="02010600030101010101" pitchFamily="2" charset="-122"/>
              </a:rPr>
              <a:t> Estimated population by county, 2016</a:t>
            </a:r>
          </a:p>
          <a:p>
            <a:pPr>
              <a:spcBef>
                <a:spcPct val="0"/>
              </a:spcBef>
            </a:pPr>
            <a:r>
              <a:rPr lang="en-US" altLang="zh-CN">
                <a:ea typeface="宋体" panose="02010600030101010101" pitchFamily="2" charset="-122"/>
              </a:rPr>
              <a:t>Graph: </a:t>
            </a:r>
            <a:r>
              <a:rPr lang="en-US" altLang="zh-CN">
                <a:ea typeface="宋体" panose="02010600030101010101" pitchFamily="2" charset="-122"/>
                <a:hlinkClick r:id="rId6"/>
              </a:rPr>
              <a:t>https://observablehq.com/@d3/force-directed-graph</a:t>
            </a:r>
            <a:endParaRPr lang="en-US" altLang="zh-CN">
              <a:ea typeface="宋体" panose="02010600030101010101" pitchFamily="2" charset="-122"/>
            </a:endParaRPr>
          </a:p>
          <a:p>
            <a:pPr>
              <a:spcBef>
                <a:spcPct val="0"/>
              </a:spcBef>
            </a:pPr>
            <a:endParaRPr lang="en-US" altLang="zh-CN">
              <a:ea typeface="宋体" panose="02010600030101010101" pitchFamily="2" charset="-122"/>
            </a:endParaRPr>
          </a:p>
          <a:p>
            <a:pPr>
              <a:spcBef>
                <a:spcPct val="0"/>
              </a:spcBef>
            </a:pPr>
            <a:endParaRPr lang="en-US" altLang="zh-CN">
              <a:ea typeface="宋体" panose="02010600030101010101" pitchFamily="2" charset="-122"/>
            </a:endParaRP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D12918F7-4A07-45C9-B125-E35273C8DEF6}" type="slidenum">
              <a:rPr lang="en-US" altLang="zh-CN"/>
              <a:pPr/>
              <a:t>18</a:t>
            </a:fld>
            <a:endParaRPr lang="en-US" altLang="zh-CN"/>
          </a:p>
        </p:txBody>
      </p:sp>
    </p:spTree>
    <p:extLst>
      <p:ext uri="{BB962C8B-B14F-4D97-AF65-F5344CB8AC3E}">
        <p14:creationId xmlns:p14="http://schemas.microsoft.com/office/powerpoint/2010/main" val="262276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p:nvPr/>
        </p:nvSpPr>
        <p:spPr>
          <a:xfrm>
            <a:off x="0"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a:xfrm>
            <a:off x="0" y="6334125"/>
            <a:ext cx="12192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97280" y="758952"/>
            <a:ext cx="10058400" cy="3566160"/>
          </a:xfrm>
        </p:spPr>
        <p:txBody>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3"/>
          <p:cNvSpPr>
            <a:spLocks noGrp="1"/>
          </p:cNvSpPr>
          <p:nvPr>
            <p:ph type="dt" sz="half" idx="10"/>
          </p:nvPr>
        </p:nvSpPr>
        <p:spPr/>
        <p:txBody>
          <a:bodyPr/>
          <a:lstStyle>
            <a:lvl1pPr>
              <a:defRPr/>
            </a:lvl1pPr>
          </a:lstStyle>
          <a:p>
            <a:fld id="{4197AD00-8489-4115-A288-3ECD59700421}" type="datetime1">
              <a:rPr lang="en-US" altLang="zh-CN"/>
              <a:pPr/>
              <a:t>2/16/2021</a:t>
            </a:fld>
            <a:endParaRPr lang="en-US" altLang="zh-CN"/>
          </a:p>
        </p:txBody>
      </p:sp>
      <p:sp>
        <p:nvSpPr>
          <p:cNvPr id="8" name="Footer Placeholder 4"/>
          <p:cNvSpPr>
            <a:spLocks noGrp="1"/>
          </p:cNvSpPr>
          <p:nvPr>
            <p:ph type="ftr" sz="quarter" idx="11"/>
          </p:nvPr>
        </p:nvSpPr>
        <p:spPr/>
        <p:txBody>
          <a:bodyPr/>
          <a:lstStyle>
            <a:lvl1pPr>
              <a:defRPr/>
            </a:lvl1pPr>
          </a:lstStyle>
          <a:p>
            <a:pPr>
              <a:defRPr/>
            </a:pPr>
            <a:r>
              <a:rPr lang="en-US"/>
              <a:t>CEE 412 / CET 522</a:t>
            </a:r>
            <a:endParaRPr lang="en-US" dirty="0"/>
          </a:p>
        </p:txBody>
      </p:sp>
      <p:sp>
        <p:nvSpPr>
          <p:cNvPr id="9" name="Slide Number Placeholder 5"/>
          <p:cNvSpPr>
            <a:spLocks noGrp="1"/>
          </p:cNvSpPr>
          <p:nvPr>
            <p:ph type="sldNum" sz="quarter" idx="12"/>
          </p:nvPr>
        </p:nvSpPr>
        <p:spPr/>
        <p:txBody>
          <a:bodyPr/>
          <a:lstStyle>
            <a:lvl1pPr>
              <a:defRPr/>
            </a:lvl1pPr>
          </a:lstStyle>
          <a:p>
            <a:fld id="{8FD1540D-D8B0-4569-B035-007F00EF41DD}" type="slidenum">
              <a:rPr lang="en-US" altLang="zh-CN"/>
              <a:pPr/>
              <a:t>‹#›</a:t>
            </a:fld>
            <a:endParaRPr lang="en-US" altLang="zh-CN"/>
          </a:p>
        </p:txBody>
      </p:sp>
    </p:spTree>
    <p:extLst>
      <p:ext uri="{BB962C8B-B14F-4D97-AF65-F5344CB8AC3E}">
        <p14:creationId xmlns:p14="http://schemas.microsoft.com/office/powerpoint/2010/main" val="29618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DCBE833-0FB9-4A46-A159-23BA5AFECF41}" type="datetime1">
              <a:rPr lang="en-US" altLang="zh-CN"/>
              <a:pPr/>
              <a:t>2/16/2021</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t>CEE 412 / CET 522</a:t>
            </a:r>
            <a:endParaRPr lang="en-US" dirty="0"/>
          </a:p>
        </p:txBody>
      </p:sp>
      <p:sp>
        <p:nvSpPr>
          <p:cNvPr id="6" name="Slide Number Placeholder 5"/>
          <p:cNvSpPr>
            <a:spLocks noGrp="1"/>
          </p:cNvSpPr>
          <p:nvPr>
            <p:ph type="sldNum" sz="quarter" idx="12"/>
          </p:nvPr>
        </p:nvSpPr>
        <p:spPr/>
        <p:txBody>
          <a:bodyPr/>
          <a:lstStyle>
            <a:lvl1pPr>
              <a:defRPr/>
            </a:lvl1pPr>
          </a:lstStyle>
          <a:p>
            <a:fld id="{505C4C8D-5C0C-48E8-B827-BC140842FF9F}" type="slidenum">
              <a:rPr lang="en-US" altLang="zh-CN"/>
              <a:pPr/>
              <a:t>‹#›</a:t>
            </a:fld>
            <a:endParaRPr lang="en-US" altLang="zh-CN"/>
          </a:p>
        </p:txBody>
      </p:sp>
    </p:spTree>
    <p:extLst>
      <p:ext uri="{BB962C8B-B14F-4D97-AF65-F5344CB8AC3E}">
        <p14:creationId xmlns:p14="http://schemas.microsoft.com/office/powerpoint/2010/main" val="62102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fld id="{FD1A0F74-E9EF-416F-9912-0048618958B2}" type="datetime1">
              <a:rPr lang="en-US" altLang="zh-CN"/>
              <a:pPr/>
              <a:t>2/16/2021</a:t>
            </a:fld>
            <a:endParaRPr lang="en-US" altLang="zh-CN"/>
          </a:p>
        </p:txBody>
      </p:sp>
      <p:sp>
        <p:nvSpPr>
          <p:cNvPr id="7" name="Footer Placeholder 4"/>
          <p:cNvSpPr>
            <a:spLocks noGrp="1"/>
          </p:cNvSpPr>
          <p:nvPr>
            <p:ph type="ftr" sz="quarter" idx="11"/>
          </p:nvPr>
        </p:nvSpPr>
        <p:spPr/>
        <p:txBody>
          <a:bodyPr/>
          <a:lstStyle>
            <a:lvl1pPr>
              <a:defRPr/>
            </a:lvl1pPr>
          </a:lstStyle>
          <a:p>
            <a:pPr>
              <a:defRPr/>
            </a:pPr>
            <a:r>
              <a:rPr lang="en-US"/>
              <a:t>CEE 412 / CET 522</a:t>
            </a:r>
            <a:endParaRPr lang="en-US" dirty="0"/>
          </a:p>
        </p:txBody>
      </p:sp>
      <p:sp>
        <p:nvSpPr>
          <p:cNvPr id="8" name="Slide Number Placeholder 5"/>
          <p:cNvSpPr>
            <a:spLocks noGrp="1"/>
          </p:cNvSpPr>
          <p:nvPr>
            <p:ph type="sldNum" sz="quarter" idx="12"/>
          </p:nvPr>
        </p:nvSpPr>
        <p:spPr/>
        <p:txBody>
          <a:bodyPr/>
          <a:lstStyle>
            <a:lvl1pPr>
              <a:defRPr/>
            </a:lvl1pPr>
          </a:lstStyle>
          <a:p>
            <a:fld id="{F0369DF7-8045-430B-90AC-BCF6D5222918}" type="slidenum">
              <a:rPr lang="en-US" altLang="zh-CN"/>
              <a:pPr/>
              <a:t>‹#›</a:t>
            </a:fld>
            <a:endParaRPr lang="en-US" altLang="zh-CN"/>
          </a:p>
        </p:txBody>
      </p:sp>
    </p:spTree>
    <p:extLst>
      <p:ext uri="{BB962C8B-B14F-4D97-AF65-F5344CB8AC3E}">
        <p14:creationId xmlns:p14="http://schemas.microsoft.com/office/powerpoint/2010/main" val="4127989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914400" y="6248400"/>
            <a:ext cx="2540000" cy="457200"/>
          </a:xfrm>
        </p:spPr>
        <p:txBody>
          <a:bodyPr rtlCol="0"/>
          <a:lstStyle>
            <a:lvl1pPr fontAlgn="auto">
              <a:spcBef>
                <a:spcPts val="0"/>
              </a:spcBef>
              <a:spcAft>
                <a:spcPts val="0"/>
              </a:spcAft>
              <a:defRPr smtClean="0">
                <a:latin typeface="+mn-lt"/>
              </a:defRPr>
            </a:lvl1pPr>
          </a:lstStyle>
          <a:p>
            <a:pPr>
              <a:defRPr/>
            </a:pPr>
            <a:fld id="{96547AE6-48E9-4B22-8362-F6E66C23CF8E}" type="datetime1">
              <a:rPr lang="en-US" altLang="en-US"/>
              <a:pPr>
                <a:defRPr/>
              </a:pPr>
              <a:t>2/16/2021</a:t>
            </a:fld>
            <a:endParaRPr lang="en-US" altLang="en-US"/>
          </a:p>
        </p:txBody>
      </p:sp>
      <p:sp>
        <p:nvSpPr>
          <p:cNvPr id="4" name="Footer Placeholder 3"/>
          <p:cNvSpPr>
            <a:spLocks noGrp="1"/>
          </p:cNvSpPr>
          <p:nvPr>
            <p:ph type="ftr" sz="quarter" idx="11"/>
          </p:nvPr>
        </p:nvSpPr>
        <p:spPr>
          <a:xfrm>
            <a:off x="4165600" y="6248400"/>
            <a:ext cx="3860800" cy="457200"/>
          </a:xfrm>
        </p:spPr>
        <p:txBody>
          <a:bodyPr/>
          <a:lstStyle>
            <a:lvl1pPr>
              <a:defRPr>
                <a:latin typeface="Arial" charset="0"/>
              </a:defRPr>
            </a:lvl1pPr>
          </a:lstStyle>
          <a:p>
            <a:pPr>
              <a:defRPr/>
            </a:pPr>
            <a:r>
              <a:rPr lang="en-US"/>
              <a:t>CEE 412 / CET 522</a:t>
            </a:r>
          </a:p>
        </p:txBody>
      </p:sp>
      <p:sp>
        <p:nvSpPr>
          <p:cNvPr id="5" name="Slide Number Placeholder 4"/>
          <p:cNvSpPr>
            <a:spLocks noGrp="1"/>
          </p:cNvSpPr>
          <p:nvPr>
            <p:ph type="sldNum" sz="quarter" idx="12"/>
          </p:nvPr>
        </p:nvSpPr>
        <p:spPr>
          <a:xfrm>
            <a:off x="8737600" y="6248400"/>
            <a:ext cx="2540000" cy="457200"/>
          </a:xfrm>
        </p:spPr>
        <p:txBody>
          <a:bodyPr rtlCol="0"/>
          <a:lstStyle>
            <a:lvl1pPr fontAlgn="auto">
              <a:spcBef>
                <a:spcPts val="0"/>
              </a:spcBef>
              <a:spcAft>
                <a:spcPts val="0"/>
              </a:spcAft>
              <a:defRPr sz="1050">
                <a:latin typeface="+mn-lt"/>
              </a:defRPr>
            </a:lvl1pPr>
          </a:lstStyle>
          <a:p>
            <a:pPr>
              <a:defRPr/>
            </a:pPr>
            <a:fld id="{68BDF497-525B-41B7-B217-E7A0EA4502C2}" type="slidenum">
              <a:rPr lang="en-US" altLang="en-US"/>
              <a:pPr>
                <a:defRPr/>
              </a:pPr>
              <a:t>‹#›</a:t>
            </a:fld>
            <a:endParaRPr lang="en-US" altLang="en-US"/>
          </a:p>
        </p:txBody>
      </p:sp>
    </p:spTree>
    <p:extLst>
      <p:ext uri="{BB962C8B-B14F-4D97-AF65-F5344CB8AC3E}">
        <p14:creationId xmlns:p14="http://schemas.microsoft.com/office/powerpoint/2010/main" val="1351053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rtlCol="0">
            <a:normAutofit/>
          </a:bodyPr>
          <a:lstStyle/>
          <a:p>
            <a:pPr lvl="0"/>
            <a:endParaRPr lang="en-US" noProof="0"/>
          </a:p>
        </p:txBody>
      </p:sp>
      <p:sp>
        <p:nvSpPr>
          <p:cNvPr id="5" name="Date Placeholder 4"/>
          <p:cNvSpPr>
            <a:spLocks noGrp="1"/>
          </p:cNvSpPr>
          <p:nvPr>
            <p:ph type="dt" sz="half" idx="10"/>
          </p:nvPr>
        </p:nvSpPr>
        <p:spPr>
          <a:xfrm>
            <a:off x="914400" y="6248400"/>
            <a:ext cx="2540000" cy="457200"/>
          </a:xfrm>
        </p:spPr>
        <p:txBody>
          <a:bodyPr rtlCol="0"/>
          <a:lstStyle>
            <a:lvl1pPr fontAlgn="auto">
              <a:spcBef>
                <a:spcPts val="0"/>
              </a:spcBef>
              <a:spcAft>
                <a:spcPts val="0"/>
              </a:spcAft>
              <a:defRPr smtClean="0">
                <a:latin typeface="+mn-lt"/>
              </a:defRPr>
            </a:lvl1pPr>
          </a:lstStyle>
          <a:p>
            <a:pPr>
              <a:defRPr/>
            </a:pPr>
            <a:fld id="{C8E235A4-6607-4346-AE71-26B9F1906377}" type="datetime1">
              <a:rPr lang="en-US" altLang="en-US"/>
              <a:pPr>
                <a:defRPr/>
              </a:pPr>
              <a:t>2/16/2021</a:t>
            </a:fld>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atin typeface="Arial" charset="0"/>
              </a:defRPr>
            </a:lvl1pPr>
          </a:lstStyle>
          <a:p>
            <a:pPr>
              <a:defRPr/>
            </a:pPr>
            <a:r>
              <a:rPr lang="en-US"/>
              <a:t>CEE 412 / CET 522</a:t>
            </a:r>
          </a:p>
        </p:txBody>
      </p:sp>
      <p:sp>
        <p:nvSpPr>
          <p:cNvPr id="7" name="Slide Number Placeholder 6"/>
          <p:cNvSpPr>
            <a:spLocks noGrp="1"/>
          </p:cNvSpPr>
          <p:nvPr>
            <p:ph type="sldNum" sz="quarter" idx="12"/>
          </p:nvPr>
        </p:nvSpPr>
        <p:spPr>
          <a:xfrm>
            <a:off x="8737600" y="6248400"/>
            <a:ext cx="2540000" cy="457200"/>
          </a:xfrm>
        </p:spPr>
        <p:txBody>
          <a:bodyPr rtlCol="0"/>
          <a:lstStyle>
            <a:lvl1pPr fontAlgn="auto">
              <a:spcBef>
                <a:spcPts val="0"/>
              </a:spcBef>
              <a:spcAft>
                <a:spcPts val="0"/>
              </a:spcAft>
              <a:defRPr sz="1050">
                <a:latin typeface="+mn-lt"/>
              </a:defRPr>
            </a:lvl1pPr>
          </a:lstStyle>
          <a:p>
            <a:pPr>
              <a:defRPr/>
            </a:pPr>
            <a:fld id="{FABF889A-5B78-4547-8D7A-F0E9DBC41EE3}" type="slidenum">
              <a:rPr lang="en-US" altLang="en-US"/>
              <a:pPr>
                <a:defRPr/>
              </a:pPr>
              <a:t>‹#›</a:t>
            </a:fld>
            <a:endParaRPr lang="en-US" altLang="en-US"/>
          </a:p>
        </p:txBody>
      </p:sp>
    </p:spTree>
    <p:extLst>
      <p:ext uri="{BB962C8B-B14F-4D97-AF65-F5344CB8AC3E}">
        <p14:creationId xmlns:p14="http://schemas.microsoft.com/office/powerpoint/2010/main" val="3697182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76019" y="294259"/>
            <a:ext cx="9839960" cy="7569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179067" y="4291710"/>
            <a:ext cx="9833864" cy="1040764"/>
          </a:xfrm>
          <a:prstGeom prst="rect">
            <a:avLst/>
          </a:prstGeom>
        </p:spPr>
        <p:txBody>
          <a:bodyPr tIns="0" bIns="0">
            <a:spAutoFit/>
          </a:bodyPr>
          <a:lstStyle>
            <a:lvl1pPr>
              <a:defRPr b="0" i="0">
                <a:solidFill>
                  <a:schemeClr val="tx1"/>
                </a:solidFill>
              </a:defRPr>
            </a:lvl1pPr>
          </a:lstStyle>
          <a:p>
            <a:endParaRPr/>
          </a:p>
        </p:txBody>
      </p:sp>
    </p:spTree>
    <p:extLst>
      <p:ext uri="{BB962C8B-B14F-4D97-AF65-F5344CB8AC3E}">
        <p14:creationId xmlns:p14="http://schemas.microsoft.com/office/powerpoint/2010/main" val="1707288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FF84B5FF-19CE-4FB1-B709-709080E416FC}" type="datetime1">
              <a:rPr lang="en-US" altLang="zh-CN"/>
              <a:pPr/>
              <a:t>2/16/2021</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t>CEE 412 / CET 522</a:t>
            </a:r>
            <a:endParaRPr lang="en-US" dirty="0"/>
          </a:p>
        </p:txBody>
      </p:sp>
      <p:sp>
        <p:nvSpPr>
          <p:cNvPr id="6" name="Slide Number Placeholder 5"/>
          <p:cNvSpPr>
            <a:spLocks noGrp="1"/>
          </p:cNvSpPr>
          <p:nvPr>
            <p:ph type="sldNum" sz="quarter" idx="12"/>
          </p:nvPr>
        </p:nvSpPr>
        <p:spPr/>
        <p:txBody>
          <a:bodyPr/>
          <a:lstStyle>
            <a:lvl1pPr>
              <a:defRPr/>
            </a:lvl1pPr>
          </a:lstStyle>
          <a:p>
            <a:fld id="{EACA093D-E52F-4AB0-8585-13476AFF4C64}" type="slidenum">
              <a:rPr lang="en-US" altLang="zh-CN"/>
              <a:pPr/>
              <a:t>‹#›</a:t>
            </a:fld>
            <a:endParaRPr lang="en-US" altLang="zh-CN"/>
          </a:p>
        </p:txBody>
      </p:sp>
    </p:spTree>
    <p:extLst>
      <p:ext uri="{BB962C8B-B14F-4D97-AF65-F5344CB8AC3E}">
        <p14:creationId xmlns:p14="http://schemas.microsoft.com/office/powerpoint/2010/main" val="421374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758952"/>
            <a:ext cx="10058400" cy="3566160"/>
          </a:xfrm>
        </p:spPr>
        <p:txBody>
          <a:bodyPr anchorCtr="0"/>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3"/>
          <p:cNvSpPr>
            <a:spLocks noGrp="1"/>
          </p:cNvSpPr>
          <p:nvPr>
            <p:ph type="dt" sz="half" idx="10"/>
          </p:nvPr>
        </p:nvSpPr>
        <p:spPr/>
        <p:txBody>
          <a:bodyPr/>
          <a:lstStyle>
            <a:lvl1pPr>
              <a:defRPr/>
            </a:lvl1pPr>
          </a:lstStyle>
          <a:p>
            <a:fld id="{7E6AEB5E-372D-4120-BF19-1FA8F77B3494}" type="datetime1">
              <a:rPr lang="en-US" altLang="zh-CN"/>
              <a:pPr/>
              <a:t>2/16/2021</a:t>
            </a:fld>
            <a:endParaRPr lang="en-US" altLang="zh-CN"/>
          </a:p>
        </p:txBody>
      </p:sp>
      <p:sp>
        <p:nvSpPr>
          <p:cNvPr id="8" name="Footer Placeholder 4"/>
          <p:cNvSpPr>
            <a:spLocks noGrp="1"/>
          </p:cNvSpPr>
          <p:nvPr>
            <p:ph type="ftr" sz="quarter" idx="11"/>
          </p:nvPr>
        </p:nvSpPr>
        <p:spPr/>
        <p:txBody>
          <a:bodyPr/>
          <a:lstStyle>
            <a:lvl1pPr>
              <a:defRPr/>
            </a:lvl1pPr>
          </a:lstStyle>
          <a:p>
            <a:pPr>
              <a:defRPr/>
            </a:pPr>
            <a:r>
              <a:rPr lang="en-US"/>
              <a:t>CEE 412 / CET 522</a:t>
            </a:r>
            <a:endParaRPr lang="en-US" dirty="0"/>
          </a:p>
        </p:txBody>
      </p:sp>
      <p:sp>
        <p:nvSpPr>
          <p:cNvPr id="9" name="Slide Number Placeholder 5"/>
          <p:cNvSpPr>
            <a:spLocks noGrp="1"/>
          </p:cNvSpPr>
          <p:nvPr>
            <p:ph type="sldNum" sz="quarter" idx="12"/>
          </p:nvPr>
        </p:nvSpPr>
        <p:spPr/>
        <p:txBody>
          <a:bodyPr/>
          <a:lstStyle>
            <a:lvl1pPr>
              <a:defRPr/>
            </a:lvl1pPr>
          </a:lstStyle>
          <a:p>
            <a:fld id="{C152D5C2-7C28-4FA6-AD52-B7BCC8BD3E5B}" type="slidenum">
              <a:rPr lang="en-US" altLang="zh-CN"/>
              <a:pPr/>
              <a:t>‹#›</a:t>
            </a:fld>
            <a:endParaRPr lang="en-US" altLang="zh-CN"/>
          </a:p>
        </p:txBody>
      </p:sp>
    </p:spTree>
    <p:extLst>
      <p:ext uri="{BB962C8B-B14F-4D97-AF65-F5344CB8AC3E}">
        <p14:creationId xmlns:p14="http://schemas.microsoft.com/office/powerpoint/2010/main" val="404966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844365"/>
          </a:xfrm>
        </p:spPr>
        <p:txBody>
          <a:bodyPr/>
          <a:lstStyle/>
          <a:p>
            <a:r>
              <a:rPr lang="en-US" dirty="0"/>
              <a:t>Click to edit Master title style</a:t>
            </a:r>
          </a:p>
        </p:txBody>
      </p:sp>
      <p:sp>
        <p:nvSpPr>
          <p:cNvPr id="3" name="Content Placeholder 2"/>
          <p:cNvSpPr>
            <a:spLocks noGrp="1"/>
          </p:cNvSpPr>
          <p:nvPr>
            <p:ph sz="half" idx="1"/>
          </p:nvPr>
        </p:nvSpPr>
        <p:spPr>
          <a:xfrm>
            <a:off x="1097280" y="1244155"/>
            <a:ext cx="4937760" cy="50242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244155"/>
            <a:ext cx="4937760" cy="50242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1706344B-EF4D-422D-9BE8-E4B63AFE36EA}" type="datetime1">
              <a:rPr lang="en-US" altLang="zh-CN"/>
              <a:pPr/>
              <a:t>2/16/2021</a:t>
            </a:fld>
            <a:endParaRPr lang="en-US" altLang="zh-CN"/>
          </a:p>
        </p:txBody>
      </p:sp>
      <p:sp>
        <p:nvSpPr>
          <p:cNvPr id="6" name="Footer Placeholder 4"/>
          <p:cNvSpPr>
            <a:spLocks noGrp="1"/>
          </p:cNvSpPr>
          <p:nvPr>
            <p:ph type="ftr" sz="quarter" idx="11"/>
          </p:nvPr>
        </p:nvSpPr>
        <p:spPr/>
        <p:txBody>
          <a:bodyPr/>
          <a:lstStyle>
            <a:lvl1pPr>
              <a:defRPr/>
            </a:lvl1pPr>
          </a:lstStyle>
          <a:p>
            <a:pPr>
              <a:defRPr/>
            </a:pPr>
            <a:r>
              <a:rPr lang="en-US"/>
              <a:t>CEE 412 / CET 522</a:t>
            </a:r>
            <a:endParaRPr lang="en-US" dirty="0"/>
          </a:p>
        </p:txBody>
      </p:sp>
      <p:sp>
        <p:nvSpPr>
          <p:cNvPr id="7" name="Slide Number Placeholder 5"/>
          <p:cNvSpPr>
            <a:spLocks noGrp="1"/>
          </p:cNvSpPr>
          <p:nvPr>
            <p:ph type="sldNum" sz="quarter" idx="12"/>
          </p:nvPr>
        </p:nvSpPr>
        <p:spPr/>
        <p:txBody>
          <a:bodyPr/>
          <a:lstStyle>
            <a:lvl1pPr>
              <a:defRPr/>
            </a:lvl1pPr>
          </a:lstStyle>
          <a:p>
            <a:fld id="{B2491DC6-7D53-4F88-AF08-E9AEBEE3FD9C}" type="slidenum">
              <a:rPr lang="en-US" altLang="zh-CN"/>
              <a:pPr/>
              <a:t>‹#›</a:t>
            </a:fld>
            <a:endParaRPr lang="en-US" altLang="zh-CN"/>
          </a:p>
        </p:txBody>
      </p:sp>
    </p:spTree>
    <p:extLst>
      <p:ext uri="{BB962C8B-B14F-4D97-AF65-F5344CB8AC3E}">
        <p14:creationId xmlns:p14="http://schemas.microsoft.com/office/powerpoint/2010/main" val="4160701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820302"/>
          </a:xfrm>
        </p:spPr>
        <p:txBody>
          <a:bodyPr/>
          <a:lstStyle/>
          <a:p>
            <a:r>
              <a:rPr lang="en-US" dirty="0"/>
              <a:t>Click to edit Master title style</a:t>
            </a:r>
          </a:p>
        </p:txBody>
      </p:sp>
      <p:sp>
        <p:nvSpPr>
          <p:cNvPr id="3" name="Text Placeholder 2"/>
          <p:cNvSpPr>
            <a:spLocks noGrp="1"/>
          </p:cNvSpPr>
          <p:nvPr>
            <p:ph type="body" idx="1"/>
          </p:nvPr>
        </p:nvSpPr>
        <p:spPr>
          <a:xfrm>
            <a:off x="1097280" y="125651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1992795"/>
            <a:ext cx="4937760" cy="42636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25651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1992793"/>
            <a:ext cx="4937760" cy="42636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C48627AB-12C8-47C1-9F11-AAD6C71849BF}" type="datetime1">
              <a:rPr lang="en-US" altLang="zh-CN"/>
              <a:pPr/>
              <a:t>2/16/2021</a:t>
            </a:fld>
            <a:endParaRPr lang="en-US" altLang="zh-CN"/>
          </a:p>
        </p:txBody>
      </p:sp>
      <p:sp>
        <p:nvSpPr>
          <p:cNvPr id="8" name="Footer Placeholder 4"/>
          <p:cNvSpPr>
            <a:spLocks noGrp="1"/>
          </p:cNvSpPr>
          <p:nvPr>
            <p:ph type="ftr" sz="quarter" idx="11"/>
          </p:nvPr>
        </p:nvSpPr>
        <p:spPr/>
        <p:txBody>
          <a:bodyPr/>
          <a:lstStyle>
            <a:lvl1pPr>
              <a:defRPr/>
            </a:lvl1pPr>
          </a:lstStyle>
          <a:p>
            <a:pPr>
              <a:defRPr/>
            </a:pPr>
            <a:r>
              <a:rPr lang="en-US"/>
              <a:t>CEE 412 / CET 522</a:t>
            </a:r>
            <a:endParaRPr lang="en-US" dirty="0"/>
          </a:p>
        </p:txBody>
      </p:sp>
      <p:sp>
        <p:nvSpPr>
          <p:cNvPr id="9" name="Slide Number Placeholder 5"/>
          <p:cNvSpPr>
            <a:spLocks noGrp="1"/>
          </p:cNvSpPr>
          <p:nvPr>
            <p:ph type="sldNum" sz="quarter" idx="12"/>
          </p:nvPr>
        </p:nvSpPr>
        <p:spPr/>
        <p:txBody>
          <a:bodyPr/>
          <a:lstStyle>
            <a:lvl1pPr>
              <a:defRPr/>
            </a:lvl1pPr>
          </a:lstStyle>
          <a:p>
            <a:fld id="{338D40B6-4983-4B4D-987C-9DDBB79A2D77}" type="slidenum">
              <a:rPr lang="en-US" altLang="zh-CN"/>
              <a:pPr/>
              <a:t>‹#›</a:t>
            </a:fld>
            <a:endParaRPr lang="en-US" altLang="zh-CN"/>
          </a:p>
        </p:txBody>
      </p:sp>
    </p:spTree>
    <p:extLst>
      <p:ext uri="{BB962C8B-B14F-4D97-AF65-F5344CB8AC3E}">
        <p14:creationId xmlns:p14="http://schemas.microsoft.com/office/powerpoint/2010/main" val="2569859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fld id="{319AD3E4-0667-42C5-A6FC-AEE7D48B5A4B}" type="datetime1">
              <a:rPr lang="en-US" altLang="zh-CN"/>
              <a:pPr/>
              <a:t>2/16/2021</a:t>
            </a:fld>
            <a:endParaRPr lang="en-US" altLang="zh-CN"/>
          </a:p>
        </p:txBody>
      </p:sp>
      <p:sp>
        <p:nvSpPr>
          <p:cNvPr id="4" name="Footer Placeholder 4"/>
          <p:cNvSpPr>
            <a:spLocks noGrp="1"/>
          </p:cNvSpPr>
          <p:nvPr>
            <p:ph type="ftr" sz="quarter" idx="11"/>
          </p:nvPr>
        </p:nvSpPr>
        <p:spPr/>
        <p:txBody>
          <a:bodyPr/>
          <a:lstStyle>
            <a:lvl1pPr>
              <a:defRPr/>
            </a:lvl1pPr>
          </a:lstStyle>
          <a:p>
            <a:pPr>
              <a:defRPr/>
            </a:pPr>
            <a:r>
              <a:rPr lang="en-US"/>
              <a:t>CEE 412 / CET 522</a:t>
            </a:r>
            <a:endParaRPr lang="en-US" dirty="0"/>
          </a:p>
        </p:txBody>
      </p:sp>
      <p:sp>
        <p:nvSpPr>
          <p:cNvPr id="5" name="Slide Number Placeholder 5"/>
          <p:cNvSpPr>
            <a:spLocks noGrp="1"/>
          </p:cNvSpPr>
          <p:nvPr>
            <p:ph type="sldNum" sz="quarter" idx="12"/>
          </p:nvPr>
        </p:nvSpPr>
        <p:spPr/>
        <p:txBody>
          <a:bodyPr/>
          <a:lstStyle>
            <a:lvl1pPr>
              <a:defRPr/>
            </a:lvl1pPr>
          </a:lstStyle>
          <a:p>
            <a:fld id="{09AAD3BB-CEFD-48ED-ABA2-854959E2AE5D}" type="slidenum">
              <a:rPr lang="en-US" altLang="zh-CN"/>
              <a:pPr/>
              <a:t>‹#›</a:t>
            </a:fld>
            <a:endParaRPr lang="en-US" altLang="zh-CN"/>
          </a:p>
        </p:txBody>
      </p:sp>
    </p:spTree>
    <p:extLst>
      <p:ext uri="{BB962C8B-B14F-4D97-AF65-F5344CB8AC3E}">
        <p14:creationId xmlns:p14="http://schemas.microsoft.com/office/powerpoint/2010/main" val="169353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5"/>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1"/>
          <p:cNvSpPr>
            <a:spLocks noGrp="1"/>
          </p:cNvSpPr>
          <p:nvPr>
            <p:ph type="title"/>
          </p:nvPr>
        </p:nvSpPr>
        <p:spPr>
          <a:xfrm>
            <a:off x="1097280" y="123091"/>
            <a:ext cx="10058400" cy="999718"/>
          </a:xfrm>
        </p:spPr>
        <p:txBody>
          <a:bodyPr/>
          <a:lstStyle>
            <a:lvl1pPr>
              <a:defRPr sz="4800"/>
            </a:lvl1pPr>
          </a:lstStyle>
          <a:p>
            <a:r>
              <a:rPr lang="en-US" dirty="0"/>
              <a:t>Click to edit Master title style</a:t>
            </a:r>
          </a:p>
        </p:txBody>
      </p:sp>
      <p:sp>
        <p:nvSpPr>
          <p:cNvPr id="5" name="Date Placeholder 6"/>
          <p:cNvSpPr>
            <a:spLocks noGrp="1"/>
          </p:cNvSpPr>
          <p:nvPr>
            <p:ph type="dt" sz="half" idx="10"/>
          </p:nvPr>
        </p:nvSpPr>
        <p:spPr/>
        <p:txBody>
          <a:bodyPr/>
          <a:lstStyle>
            <a:lvl1pPr>
              <a:defRPr/>
            </a:lvl1pPr>
          </a:lstStyle>
          <a:p>
            <a:fld id="{A039F6DF-51B8-4D15-B846-9E7A5AE984ED}" type="datetime1">
              <a:rPr lang="en-US" altLang="zh-CN"/>
              <a:pPr/>
              <a:t>2/16/2021</a:t>
            </a:fld>
            <a:endParaRPr lang="en-US" altLang="zh-CN"/>
          </a:p>
        </p:txBody>
      </p:sp>
      <p:sp>
        <p:nvSpPr>
          <p:cNvPr id="6" name="Footer Placeholder 7"/>
          <p:cNvSpPr>
            <a:spLocks noGrp="1"/>
          </p:cNvSpPr>
          <p:nvPr>
            <p:ph type="ftr" sz="quarter" idx="11"/>
          </p:nvPr>
        </p:nvSpPr>
        <p:spPr/>
        <p:txBody>
          <a:bodyPr/>
          <a:lstStyle>
            <a:lvl1pPr>
              <a:defRPr>
                <a:solidFill>
                  <a:srgbClr val="FFFFFF"/>
                </a:solidFill>
              </a:defRPr>
            </a:lvl1pPr>
          </a:lstStyle>
          <a:p>
            <a:pPr>
              <a:defRPr/>
            </a:pPr>
            <a:r>
              <a:rPr lang="en-US"/>
              <a:t>CEE 412 / CET 522</a:t>
            </a:r>
            <a:endParaRPr lang="en-US" dirty="0"/>
          </a:p>
        </p:txBody>
      </p:sp>
      <p:sp>
        <p:nvSpPr>
          <p:cNvPr id="7" name="Slide Number Placeholder 8"/>
          <p:cNvSpPr>
            <a:spLocks noGrp="1"/>
          </p:cNvSpPr>
          <p:nvPr>
            <p:ph type="sldNum" sz="quarter" idx="12"/>
          </p:nvPr>
        </p:nvSpPr>
        <p:spPr/>
        <p:txBody>
          <a:bodyPr/>
          <a:lstStyle>
            <a:lvl1pPr>
              <a:defRPr/>
            </a:lvl1pPr>
          </a:lstStyle>
          <a:p>
            <a:fld id="{D37A0FE5-EF1C-42CA-B520-2DD746F6E1C1}" type="slidenum">
              <a:rPr lang="en-US" altLang="zh-CN"/>
              <a:pPr/>
              <a:t>‹#›</a:t>
            </a:fld>
            <a:endParaRPr lang="en-US" altLang="zh-CN"/>
          </a:p>
        </p:txBody>
      </p:sp>
    </p:spTree>
    <p:extLst>
      <p:ext uri="{BB962C8B-B14F-4D97-AF65-F5344CB8AC3E}">
        <p14:creationId xmlns:p14="http://schemas.microsoft.com/office/powerpoint/2010/main" val="250011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7"/>
          <p:cNvSpPr/>
          <p:nvPr/>
        </p:nvSpPr>
        <p:spPr>
          <a:xfrm>
            <a:off x="0" y="0"/>
            <a:ext cx="4051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p:cNvSpPr/>
          <p:nvPr/>
        </p:nvSpPr>
        <p:spPr>
          <a:xfrm>
            <a:off x="4040188" y="0"/>
            <a:ext cx="6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a:xfrm>
            <a:off x="465138" y="6459538"/>
            <a:ext cx="2619375" cy="365125"/>
          </a:xfrm>
        </p:spPr>
        <p:txBody>
          <a:bodyPr/>
          <a:lstStyle>
            <a:lvl1pPr>
              <a:defRPr/>
            </a:lvl1pPr>
          </a:lstStyle>
          <a:p>
            <a:fld id="{A9A7ABA3-27E0-4A02-A11D-A03DB3A91931}" type="datetime1">
              <a:rPr lang="en-US" altLang="zh-CN"/>
              <a:pPr/>
              <a:t>2/16/2021</a:t>
            </a:fld>
            <a:endParaRPr lang="en-US" altLang="zh-CN"/>
          </a:p>
        </p:txBody>
      </p:sp>
      <p:sp>
        <p:nvSpPr>
          <p:cNvPr id="8" name="Footer Placeholder 5"/>
          <p:cNvSpPr>
            <a:spLocks noGrp="1"/>
          </p:cNvSpPr>
          <p:nvPr>
            <p:ph type="ftr" sz="quarter" idx="11"/>
          </p:nvPr>
        </p:nvSpPr>
        <p:spPr>
          <a:xfrm>
            <a:off x="4800600" y="6459538"/>
            <a:ext cx="4648200" cy="365125"/>
          </a:xfrm>
        </p:spPr>
        <p:txBody>
          <a:bodyPr/>
          <a:lstStyle>
            <a:lvl1pPr algn="l">
              <a:defRPr>
                <a:solidFill>
                  <a:schemeClr val="tx2"/>
                </a:solidFill>
              </a:defRPr>
            </a:lvl1pPr>
          </a:lstStyle>
          <a:p>
            <a:pPr>
              <a:defRPr/>
            </a:pPr>
            <a:r>
              <a:rPr lang="en-US"/>
              <a:t>CEE 412 / CET 522</a:t>
            </a:r>
            <a:endParaRPr lang="en-US" dirty="0"/>
          </a:p>
        </p:txBody>
      </p:sp>
      <p:sp>
        <p:nvSpPr>
          <p:cNvPr id="9" name="Slide Number Placeholder 6"/>
          <p:cNvSpPr>
            <a:spLocks noGrp="1"/>
          </p:cNvSpPr>
          <p:nvPr>
            <p:ph type="sldNum" sz="quarter" idx="12"/>
          </p:nvPr>
        </p:nvSpPr>
        <p:spPr/>
        <p:txBody>
          <a:bodyPr/>
          <a:lstStyle>
            <a:lvl1pPr>
              <a:defRPr>
                <a:solidFill>
                  <a:schemeClr val="tx2"/>
                </a:solidFill>
              </a:defRPr>
            </a:lvl1pPr>
          </a:lstStyle>
          <a:p>
            <a:fld id="{D7322786-4217-4F90-859B-0CA78179CA15}" type="slidenum">
              <a:rPr lang="en-US" altLang="zh-CN"/>
              <a:pPr/>
              <a:t>‹#›</a:t>
            </a:fld>
            <a:endParaRPr lang="en-US" altLang="zh-CN"/>
          </a:p>
        </p:txBody>
      </p:sp>
    </p:spTree>
    <p:extLst>
      <p:ext uri="{BB962C8B-B14F-4D97-AF65-F5344CB8AC3E}">
        <p14:creationId xmlns:p14="http://schemas.microsoft.com/office/powerpoint/2010/main" val="1993691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p:cNvSpPr/>
          <p:nvPr/>
        </p:nvSpPr>
        <p:spPr>
          <a:xfrm>
            <a:off x="0" y="4914900"/>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lvl1pPr>
              <a:defRPr/>
            </a:lvl1pPr>
          </a:lstStyle>
          <a:p>
            <a:fld id="{55DE7D07-3D1D-4DC4-8CBF-885BBDBC4EDC}" type="datetime1">
              <a:rPr lang="en-US" altLang="zh-CN"/>
              <a:pPr/>
              <a:t>2/16/2021</a:t>
            </a:fld>
            <a:endParaRPr lang="en-US" altLang="zh-CN"/>
          </a:p>
        </p:txBody>
      </p:sp>
      <p:sp>
        <p:nvSpPr>
          <p:cNvPr id="8" name="Footer Placeholder 5"/>
          <p:cNvSpPr>
            <a:spLocks noGrp="1"/>
          </p:cNvSpPr>
          <p:nvPr>
            <p:ph type="ftr" sz="quarter" idx="11"/>
          </p:nvPr>
        </p:nvSpPr>
        <p:spPr/>
        <p:txBody>
          <a:bodyPr/>
          <a:lstStyle>
            <a:lvl1pPr>
              <a:defRPr/>
            </a:lvl1pPr>
          </a:lstStyle>
          <a:p>
            <a:pPr>
              <a:defRPr/>
            </a:pPr>
            <a:r>
              <a:rPr lang="en-US"/>
              <a:t>CEE 412 / CET 522</a:t>
            </a:r>
            <a:endParaRPr lang="en-US" dirty="0"/>
          </a:p>
        </p:txBody>
      </p:sp>
      <p:sp>
        <p:nvSpPr>
          <p:cNvPr id="9" name="Slide Number Placeholder 6"/>
          <p:cNvSpPr>
            <a:spLocks noGrp="1"/>
          </p:cNvSpPr>
          <p:nvPr>
            <p:ph type="sldNum" sz="quarter" idx="12"/>
          </p:nvPr>
        </p:nvSpPr>
        <p:spPr/>
        <p:txBody>
          <a:bodyPr/>
          <a:lstStyle>
            <a:lvl1pPr>
              <a:defRPr/>
            </a:lvl1pPr>
          </a:lstStyle>
          <a:p>
            <a:fld id="{8424EDFC-05FD-47B7-8578-23F43AE743B4}" type="slidenum">
              <a:rPr lang="en-US" altLang="zh-CN"/>
              <a:pPr/>
              <a:t>‹#›</a:t>
            </a:fld>
            <a:endParaRPr lang="en-US" altLang="zh-CN"/>
          </a:p>
        </p:txBody>
      </p:sp>
    </p:spTree>
    <p:extLst>
      <p:ext uri="{BB962C8B-B14F-4D97-AF65-F5344CB8AC3E}">
        <p14:creationId xmlns:p14="http://schemas.microsoft.com/office/powerpoint/2010/main" val="2990239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63" y="123825"/>
            <a:ext cx="10058400" cy="998538"/>
          </a:xfrm>
          <a:prstGeom prst="rect">
            <a:avLst/>
          </a:prstGeom>
        </p:spPr>
        <p:txBody>
          <a:bodyPr vert="horz" lIns="91440" tIns="45720" rIns="91440" bIns="45720" rtlCol="0" anchor="b">
            <a:normAutofit/>
          </a:bodyPr>
          <a:lstStyle/>
          <a:p>
            <a:r>
              <a:rPr lang="en-US" dirty="0"/>
              <a:t>Click to edit Master title style</a:t>
            </a:r>
          </a:p>
        </p:txBody>
      </p:sp>
      <p:sp>
        <p:nvSpPr>
          <p:cNvPr id="1029" name="Text Placeholder 2"/>
          <p:cNvSpPr>
            <a:spLocks noGrp="1"/>
          </p:cNvSpPr>
          <p:nvPr>
            <p:ph type="body" idx="1"/>
          </p:nvPr>
        </p:nvSpPr>
        <p:spPr bwMode="auto">
          <a:xfrm>
            <a:off x="1096963" y="1241425"/>
            <a:ext cx="10058400"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1096963" y="6459538"/>
            <a:ext cx="2473325"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FFFFFF"/>
                </a:solidFill>
              </a:defRPr>
            </a:lvl1pPr>
          </a:lstStyle>
          <a:p>
            <a:fld id="{38ACD59F-CD17-4740-B81C-9EE6AE6ACEC0}" type="datetime1">
              <a:rPr lang="en-US" altLang="zh-CN"/>
              <a:pPr/>
              <a:t>2/16/2021</a:t>
            </a:fld>
            <a:endParaRPr lang="en-US" altLang="zh-CN"/>
          </a:p>
        </p:txBody>
      </p:sp>
      <p:sp>
        <p:nvSpPr>
          <p:cNvPr id="5" name="Footer Placeholder 4"/>
          <p:cNvSpPr>
            <a:spLocks noGrp="1"/>
          </p:cNvSpPr>
          <p:nvPr>
            <p:ph type="ftr" sz="quarter" idx="3"/>
          </p:nvPr>
        </p:nvSpPr>
        <p:spPr>
          <a:xfrm>
            <a:off x="3714750" y="6459538"/>
            <a:ext cx="4822825" cy="365125"/>
          </a:xfrm>
          <a:prstGeom prst="rect">
            <a:avLst/>
          </a:prstGeom>
        </p:spPr>
        <p:txBody>
          <a:bodyPr vert="horz" lIns="91440" tIns="45720" rIns="91440" bIns="45720" rtlCol="0" anchor="ctr"/>
          <a:lstStyle>
            <a:lvl1pPr algn="ctr" eaLnBrk="1" fontAlgn="auto" hangingPunct="1">
              <a:spcBef>
                <a:spcPts val="0"/>
              </a:spcBef>
              <a:spcAft>
                <a:spcPts val="0"/>
              </a:spcAft>
              <a:defRPr sz="900" cap="all" baseline="0">
                <a:solidFill>
                  <a:srgbClr val="FFFFFF"/>
                </a:solidFill>
                <a:latin typeface="+mn-lt"/>
              </a:defRPr>
            </a:lvl1pPr>
          </a:lstStyle>
          <a:p>
            <a:pPr>
              <a:defRPr/>
            </a:pPr>
            <a:r>
              <a:rPr lang="en-US"/>
              <a:t>CEE 412 / CET 522</a:t>
            </a:r>
            <a:endParaRPr lang="en-US" dirty="0"/>
          </a:p>
        </p:txBody>
      </p:sp>
      <p:sp>
        <p:nvSpPr>
          <p:cNvPr id="6" name="Slide Number Placeholder 5"/>
          <p:cNvSpPr>
            <a:spLocks noGrp="1"/>
          </p:cNvSpPr>
          <p:nvPr>
            <p:ph type="sldNum" sz="quarter" idx="4"/>
          </p:nvPr>
        </p:nvSpPr>
        <p:spPr>
          <a:xfrm>
            <a:off x="9901238" y="6459538"/>
            <a:ext cx="1311275"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chemeClr val="bg1"/>
                </a:solidFill>
              </a:defRPr>
            </a:lvl1pPr>
          </a:lstStyle>
          <a:p>
            <a:fld id="{F513AF66-EB81-447D-AC1F-91B857F030DE}" type="slidenum">
              <a:rPr lang="en-US" altLang="zh-CN"/>
              <a:pPr/>
              <a:t>‹#›</a:t>
            </a:fld>
            <a:endParaRPr lang="en-US" altLang="zh-CN"/>
          </a:p>
        </p:txBody>
      </p:sp>
      <p:cxnSp>
        <p:nvCxnSpPr>
          <p:cNvPr id="10" name="Straight Connector 9"/>
          <p:cNvCxnSpPr/>
          <p:nvPr/>
        </p:nvCxnSpPr>
        <p:spPr>
          <a:xfrm>
            <a:off x="1096963" y="1181100"/>
            <a:ext cx="1006316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1" r:id="rId1"/>
    <p:sldLayoutId id="2147483696" r:id="rId2"/>
    <p:sldLayoutId id="2147483702" r:id="rId3"/>
    <p:sldLayoutId id="2147483697" r:id="rId4"/>
    <p:sldLayoutId id="2147483698" r:id="rId5"/>
    <p:sldLayoutId id="2147483699" r:id="rId6"/>
    <p:sldLayoutId id="2147483703" r:id="rId7"/>
    <p:sldLayoutId id="2147483704" r:id="rId8"/>
    <p:sldLayoutId id="2147483705" r:id="rId9"/>
    <p:sldLayoutId id="2147483700" r:id="rId10"/>
    <p:sldLayoutId id="2147483706" r:id="rId11"/>
    <p:sldLayoutId id="2147483707" r:id="rId12"/>
    <p:sldLayoutId id="2147483708" r:id="rId13"/>
    <p:sldLayoutId id="2147483709" r:id="rId14"/>
  </p:sldLayoutIdLst>
  <p:hf hdr="0"/>
  <p:txStyles>
    <p:titleStyle>
      <a:lvl1pPr algn="l" rtl="0" fontAlgn="base">
        <a:lnSpc>
          <a:spcPct val="85000"/>
        </a:lnSpc>
        <a:spcBef>
          <a:spcPct val="0"/>
        </a:spcBef>
        <a:spcAft>
          <a:spcPct val="0"/>
        </a:spcAft>
        <a:defRPr sz="4800" kern="1200" spc="-50">
          <a:solidFill>
            <a:srgbClr val="404040"/>
          </a:solidFill>
          <a:latin typeface="+mj-lt"/>
          <a:ea typeface="+mj-ea"/>
          <a:cs typeface="+mj-cs"/>
        </a:defRPr>
      </a:lvl1pPr>
      <a:lvl2pPr algn="l" rtl="0" fontAlgn="base">
        <a:lnSpc>
          <a:spcPct val="85000"/>
        </a:lnSpc>
        <a:spcBef>
          <a:spcPct val="0"/>
        </a:spcBef>
        <a:spcAft>
          <a:spcPct val="0"/>
        </a:spcAft>
        <a:defRPr sz="4800">
          <a:solidFill>
            <a:srgbClr val="404040"/>
          </a:solidFill>
          <a:latin typeface="Calibri Light" panose="020F0302020204030204" pitchFamily="34" charset="0"/>
        </a:defRPr>
      </a:lvl2pPr>
      <a:lvl3pPr algn="l" rtl="0" fontAlgn="base">
        <a:lnSpc>
          <a:spcPct val="85000"/>
        </a:lnSpc>
        <a:spcBef>
          <a:spcPct val="0"/>
        </a:spcBef>
        <a:spcAft>
          <a:spcPct val="0"/>
        </a:spcAft>
        <a:defRPr sz="4800">
          <a:solidFill>
            <a:srgbClr val="404040"/>
          </a:solidFill>
          <a:latin typeface="Calibri Light" panose="020F0302020204030204" pitchFamily="34" charset="0"/>
        </a:defRPr>
      </a:lvl3pPr>
      <a:lvl4pPr algn="l" rtl="0" fontAlgn="base">
        <a:lnSpc>
          <a:spcPct val="85000"/>
        </a:lnSpc>
        <a:spcBef>
          <a:spcPct val="0"/>
        </a:spcBef>
        <a:spcAft>
          <a:spcPct val="0"/>
        </a:spcAft>
        <a:defRPr sz="4800">
          <a:solidFill>
            <a:srgbClr val="404040"/>
          </a:solidFill>
          <a:latin typeface="Calibri Light" panose="020F0302020204030204" pitchFamily="34" charset="0"/>
        </a:defRPr>
      </a:lvl4pPr>
      <a:lvl5pPr algn="l" rtl="0" fontAlgn="base">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p:titleStyle>
    <p:bodyStyle>
      <a:lvl1pPr marL="90488" indent="-90488" algn="l" rtl="0" fontAlgn="base">
        <a:lnSpc>
          <a:spcPct val="90000"/>
        </a:lnSpc>
        <a:spcBef>
          <a:spcPts val="1200"/>
        </a:spcBef>
        <a:spcAft>
          <a:spcPts val="200"/>
        </a:spcAft>
        <a:buClr>
          <a:schemeClr val="accent1"/>
        </a:buClr>
        <a:buSzPct val="100000"/>
        <a:buFont typeface="Calibri" panose="020F0502020204030204" pitchFamily="34" charset="0"/>
        <a:buChar char=" "/>
        <a:defRPr sz="2800" kern="1200">
          <a:solidFill>
            <a:srgbClr val="404040"/>
          </a:solidFill>
          <a:latin typeface="+mn-lt"/>
          <a:ea typeface="+mn-ea"/>
          <a:cs typeface="+mn-cs"/>
        </a:defRPr>
      </a:lvl1pPr>
      <a:lvl2pPr marL="382588" indent="-182563" algn="l" rtl="0" fontAlgn="base">
        <a:lnSpc>
          <a:spcPct val="90000"/>
        </a:lnSpc>
        <a:spcBef>
          <a:spcPts val="200"/>
        </a:spcBef>
        <a:spcAft>
          <a:spcPts val="400"/>
        </a:spcAft>
        <a:buClr>
          <a:schemeClr val="accent1"/>
        </a:buClr>
        <a:buFont typeface="Calibri" panose="020F0502020204030204" pitchFamily="34" charset="0"/>
        <a:buChar char="◦"/>
        <a:defRPr sz="2400" kern="1200">
          <a:solidFill>
            <a:srgbClr val="404040"/>
          </a:solidFill>
          <a:latin typeface="+mn-lt"/>
          <a:ea typeface="+mn-ea"/>
          <a:cs typeface="+mn-cs"/>
        </a:defRPr>
      </a:lvl2pPr>
      <a:lvl3pPr marL="566738" indent="-182563" algn="l" rtl="0" fontAlgn="base">
        <a:lnSpc>
          <a:spcPct val="90000"/>
        </a:lnSpc>
        <a:spcBef>
          <a:spcPts val="200"/>
        </a:spcBef>
        <a:spcAft>
          <a:spcPts val="400"/>
        </a:spcAft>
        <a:buClr>
          <a:schemeClr val="accent1"/>
        </a:buClr>
        <a:buFont typeface="Calibri" panose="020F0502020204030204" pitchFamily="34" charset="0"/>
        <a:buChar char="◦"/>
        <a:defRPr sz="2000" kern="1200">
          <a:solidFill>
            <a:srgbClr val="404040"/>
          </a:solidFill>
          <a:latin typeface="+mn-lt"/>
          <a:ea typeface="+mn-ea"/>
          <a:cs typeface="+mn-cs"/>
        </a:defRPr>
      </a:lvl3pPr>
      <a:lvl4pPr marL="749300" indent="-182563" algn="l" rtl="0" fontAlgn="base">
        <a:lnSpc>
          <a:spcPct val="90000"/>
        </a:lnSpc>
        <a:spcBef>
          <a:spcPts val="200"/>
        </a:spcBef>
        <a:spcAft>
          <a:spcPts val="400"/>
        </a:spcAft>
        <a:buClr>
          <a:schemeClr val="accent1"/>
        </a:buClr>
        <a:buFont typeface="Calibri" panose="020F0502020204030204" pitchFamily="34" charset="0"/>
        <a:buChar char="◦"/>
        <a:defRPr sz="2000" kern="1200">
          <a:solidFill>
            <a:srgbClr val="404040"/>
          </a:solidFill>
          <a:latin typeface="+mn-lt"/>
          <a:ea typeface="+mn-ea"/>
          <a:cs typeface="+mn-cs"/>
        </a:defRPr>
      </a:lvl4pPr>
      <a:lvl5pPr marL="931863" indent="-182563" algn="l" rtl="0" fontAlgn="base">
        <a:lnSpc>
          <a:spcPct val="90000"/>
        </a:lnSpc>
        <a:spcBef>
          <a:spcPts val="200"/>
        </a:spcBef>
        <a:spcAft>
          <a:spcPts val="400"/>
        </a:spcAft>
        <a:buClr>
          <a:schemeClr val="accent1"/>
        </a:buClr>
        <a:buFont typeface="Calibri" panose="020F0502020204030204" pitchFamily="34" charset="0"/>
        <a:buChar char="◦"/>
        <a:defRPr sz="20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rstudio/cheatsheets/blob/master/data-visualization-2.1.pdf" TargetMode="External"/><Relationship Id="rId2" Type="http://schemas.openxmlformats.org/officeDocument/2006/relationships/hyperlink" Target="https://ggplot2.tidyverse.org/"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ipython.org/" TargetMode="External"/><Relationship Id="rId2" Type="http://schemas.openxmlformats.org/officeDocument/2006/relationships/hyperlink" Target="https://matplotlib.org/"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jupyter.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3js.or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tableau.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www.shinyapps.i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ctrTitle"/>
          </p:nvPr>
        </p:nvSpPr>
        <p:spPr>
          <a:xfrm>
            <a:off x="1096963" y="758825"/>
            <a:ext cx="10058400" cy="3565525"/>
          </a:xfrm>
        </p:spPr>
        <p:txBody>
          <a:bodyPr/>
          <a:lstStyle/>
          <a:p>
            <a:pPr fontAlgn="auto">
              <a:spcAft>
                <a:spcPts val="0"/>
              </a:spcAft>
              <a:defRPr/>
            </a:pPr>
            <a:r>
              <a:rPr lang="zh-CN" altLang="en-US"/>
              <a:t>交通数据可视化</a:t>
            </a:r>
            <a:endParaRPr lang="en-US" dirty="0"/>
          </a:p>
        </p:txBody>
      </p:sp>
      <p:sp>
        <p:nvSpPr>
          <p:cNvPr id="6" name="Subtitle 2">
            <a:extLst>
              <a:ext uri="{FF2B5EF4-FFF2-40B4-BE49-F238E27FC236}">
                <a16:creationId xmlns:a16="http://schemas.microsoft.com/office/drawing/2014/main" id="{7F1C79AE-BF76-4E58-BAE2-360F2C68B893}"/>
              </a:ext>
            </a:extLst>
          </p:cNvPr>
          <p:cNvSpPr txBox="1">
            <a:spLocks/>
          </p:cNvSpPr>
          <p:nvPr/>
        </p:nvSpPr>
        <p:spPr bwMode="auto">
          <a:xfrm>
            <a:off x="1100138" y="4456113"/>
            <a:ext cx="10058400"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0" indent="0" algn="l" rtl="0" eaLnBrk="0" fontAlgn="base" hangingPunct="0">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l" rtl="0" eaLnBrk="0" fontAlgn="base" hangingPunct="0">
              <a:lnSpc>
                <a:spcPct val="90000"/>
              </a:lnSpc>
              <a:spcBef>
                <a:spcPts val="200"/>
              </a:spcBef>
              <a:spcAft>
                <a:spcPts val="400"/>
              </a:spcAft>
              <a:buClr>
                <a:schemeClr val="accent1"/>
              </a:buClr>
              <a:buFont typeface="Calibri" panose="020F0502020204030204" pitchFamily="34" charset="0"/>
              <a:buNone/>
              <a:defRPr sz="1800" kern="1200">
                <a:solidFill>
                  <a:schemeClr val="tx1">
                    <a:tint val="75000"/>
                  </a:schemeClr>
                </a:solidFill>
                <a:latin typeface="+mn-lt"/>
                <a:ea typeface="+mn-ea"/>
                <a:cs typeface="+mn-cs"/>
              </a:defRPr>
            </a:lvl2pPr>
            <a:lvl3pPr marL="914400" indent="0" algn="l" rtl="0" eaLnBrk="0" fontAlgn="base" hangingPunct="0">
              <a:lnSpc>
                <a:spcPct val="90000"/>
              </a:lnSpc>
              <a:spcBef>
                <a:spcPts val="200"/>
              </a:spcBef>
              <a:spcAft>
                <a:spcPts val="400"/>
              </a:spcAft>
              <a:buClr>
                <a:schemeClr val="accent1"/>
              </a:buClr>
              <a:buFont typeface="Calibri" panose="020F0502020204030204" pitchFamily="34" charset="0"/>
              <a:buNone/>
              <a:defRPr sz="1600" kern="1200">
                <a:solidFill>
                  <a:schemeClr val="tx1">
                    <a:tint val="75000"/>
                  </a:schemeClr>
                </a:solidFill>
                <a:latin typeface="+mn-lt"/>
                <a:ea typeface="+mn-ea"/>
                <a:cs typeface="+mn-cs"/>
              </a:defRPr>
            </a:lvl3pPr>
            <a:lvl4pPr marL="1371600" indent="0" algn="l" rtl="0" eaLnBrk="0" fontAlgn="base" hangingPunct="0">
              <a:lnSpc>
                <a:spcPct val="90000"/>
              </a:lnSpc>
              <a:spcBef>
                <a:spcPts val="200"/>
              </a:spcBef>
              <a:spcAft>
                <a:spcPts val="400"/>
              </a:spcAft>
              <a:buClr>
                <a:schemeClr val="accent1"/>
              </a:buClr>
              <a:buFont typeface="Calibri" panose="020F0502020204030204" pitchFamily="34" charset="0"/>
              <a:buNone/>
              <a:defRPr sz="1400" kern="1200">
                <a:solidFill>
                  <a:schemeClr val="tx1">
                    <a:tint val="75000"/>
                  </a:schemeClr>
                </a:solidFill>
                <a:latin typeface="+mn-lt"/>
                <a:ea typeface="+mn-ea"/>
                <a:cs typeface="+mn-cs"/>
              </a:defRPr>
            </a:lvl4pPr>
            <a:lvl5pPr marL="1828800" indent="0" algn="l" rtl="0" eaLnBrk="0" fontAlgn="base" hangingPunct="0">
              <a:lnSpc>
                <a:spcPct val="90000"/>
              </a:lnSpc>
              <a:spcBef>
                <a:spcPts val="200"/>
              </a:spcBef>
              <a:spcAft>
                <a:spcPts val="400"/>
              </a:spcAft>
              <a:buClr>
                <a:schemeClr val="accent1"/>
              </a:buClr>
              <a:buFont typeface="Calibri" panose="020F050202020403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9pPr>
          </a:lstStyle>
          <a:p>
            <a:pPr defTabSz="914400" eaLnBrk="1" fontAlgn="auto" hangingPunct="1">
              <a:defRPr/>
            </a:pPr>
            <a:r>
              <a:rPr lang="zh-CN" altLang="en-US" dirty="0"/>
              <a:t>交通大数据分析</a:t>
            </a:r>
          </a:p>
          <a:p>
            <a:pPr defTabSz="914400" eaLnBrk="1" fontAlgn="auto" hangingPunct="1">
              <a:defRPr/>
            </a:pPr>
            <a:r>
              <a:rPr lang="zh-CN" altLang="en-US" dirty="0"/>
              <a:t> </a:t>
            </a:r>
            <a:r>
              <a:rPr lang="en-US" altLang="zh-CN" dirty="0"/>
              <a:t>2021</a:t>
            </a:r>
            <a:r>
              <a:rPr lang="zh-CN" altLang="en-US" dirty="0"/>
              <a:t>年春季</a:t>
            </a:r>
          </a:p>
          <a:p>
            <a:pPr defTabSz="914400" eaLnBrk="1" fontAlgn="auto" hangingPunct="1">
              <a:defRPr/>
            </a:pPr>
            <a:r>
              <a:rPr lang="zh-CN" altLang="en-US" dirty="0"/>
              <a:t>马晓磊</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记录信息</a:t>
            </a:r>
            <a:endParaRPr lang="en-US" dirty="0">
              <a:solidFill>
                <a:schemeClr val="tx1">
                  <a:lumMod val="75000"/>
                  <a:lumOff val="25000"/>
                </a:schemeClr>
              </a:solidFill>
            </a:endParaRPr>
          </a:p>
        </p:txBody>
      </p:sp>
      <p:sp>
        <p:nvSpPr>
          <p:cNvPr id="2662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10</a:t>
            </a:r>
          </a:p>
        </p:txBody>
      </p:sp>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t="21106"/>
          <a:stretch>
            <a:fillRect/>
          </a:stretch>
        </p:blipFill>
        <p:spPr bwMode="auto">
          <a:xfrm>
            <a:off x="3563938" y="1350963"/>
            <a:ext cx="5124450"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支持推论</a:t>
            </a:r>
            <a:endParaRPr lang="en-US" dirty="0">
              <a:solidFill>
                <a:schemeClr val="tx1">
                  <a:lumMod val="75000"/>
                  <a:lumOff val="25000"/>
                </a:schemeClr>
              </a:solidFill>
            </a:endParaRPr>
          </a:p>
        </p:txBody>
      </p:sp>
      <p:pic>
        <p:nvPicPr>
          <p:cNvPr id="28675"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392238" y="1412875"/>
            <a:ext cx="3789362" cy="4857750"/>
          </a:xfrm>
        </p:spPr>
      </p:pic>
      <p:sp>
        <p:nvSpPr>
          <p:cNvPr id="28676" name="Rectangle 8"/>
          <p:cNvSpPr>
            <a:spLocks noChangeArrowheads="1"/>
          </p:cNvSpPr>
          <p:nvPr/>
        </p:nvSpPr>
        <p:spPr bwMode="auto">
          <a:xfrm>
            <a:off x="239713" y="6484938"/>
            <a:ext cx="6096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1400"/>
              <a:t>https://ars.els-cdn.com/content/image/1-s2.0-s214140516301864-gr2.jpg</a:t>
            </a:r>
          </a:p>
        </p:txBody>
      </p:sp>
      <p:sp>
        <p:nvSpPr>
          <p:cNvPr id="28677" name="Rectangle 9"/>
          <p:cNvSpPr>
            <a:spLocks noChangeArrowheads="1"/>
          </p:cNvSpPr>
          <p:nvPr/>
        </p:nvSpPr>
        <p:spPr bwMode="auto">
          <a:xfrm>
            <a:off x="6126163" y="6483350"/>
            <a:ext cx="6096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1400"/>
              <a:t>https://ars.els-cdn.com/content/image/1-s2.0-S0001457515301184-gr1.jpg</a:t>
            </a:r>
          </a:p>
        </p:txBody>
      </p:sp>
      <p:pic>
        <p:nvPicPr>
          <p:cNvPr id="28678" name="Picture 11"/>
          <p:cNvPicPr>
            <a:picLocks noChangeAspect="1"/>
          </p:cNvPicPr>
          <p:nvPr/>
        </p:nvPicPr>
        <p:blipFill>
          <a:blip r:embed="rId4">
            <a:extLst>
              <a:ext uri="{28A0092B-C50C-407E-A947-70E740481C1C}">
                <a14:useLocalDpi xmlns:a14="http://schemas.microsoft.com/office/drawing/2010/main" val="0"/>
              </a:ext>
            </a:extLst>
          </a:blip>
          <a:srcRect t="2467"/>
          <a:stretch>
            <a:fillRect/>
          </a:stretch>
        </p:blipFill>
        <p:spPr bwMode="auto">
          <a:xfrm>
            <a:off x="6335713" y="1412875"/>
            <a:ext cx="4075112"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支持推论</a:t>
            </a:r>
            <a:endParaRPr lang="en-US" dirty="0">
              <a:solidFill>
                <a:schemeClr val="tx1">
                  <a:lumMod val="75000"/>
                  <a:lumOff val="25000"/>
                </a:schemeClr>
              </a:solidFill>
            </a:endParaRPr>
          </a:p>
        </p:txBody>
      </p:sp>
      <p:sp>
        <p:nvSpPr>
          <p:cNvPr id="30723" name="Content Placeholder 2"/>
          <p:cNvSpPr>
            <a:spLocks noGrp="1"/>
          </p:cNvSpPr>
          <p:nvPr>
            <p:ph idx="1"/>
          </p:nvPr>
        </p:nvSpPr>
        <p:spPr/>
        <p:txBody>
          <a:bodyPr/>
          <a:lstStyle/>
          <a:p>
            <a:r>
              <a:rPr lang="zh-CN" altLang="en-US" dirty="0"/>
              <a:t>拥塞图</a:t>
            </a:r>
            <a:endParaRPr lang="en-US" altLang="zh-CN" dirty="0"/>
          </a:p>
          <a:p>
            <a:pPr marL="384048" lvl="1" indent="-182880"/>
            <a:r>
              <a:rPr lang="zh-CN" altLang="en-US" dirty="0">
                <a:solidFill>
                  <a:schemeClr val="tx1">
                    <a:lumMod val="75000"/>
                    <a:lumOff val="25000"/>
                  </a:schemeClr>
                </a:solidFill>
              </a:rPr>
              <a:t>路段</a:t>
            </a:r>
            <a:r>
              <a:rPr lang="en-US" altLang="zh-CN" dirty="0">
                <a:solidFill>
                  <a:schemeClr val="tx1">
                    <a:lumMod val="75000"/>
                    <a:lumOff val="25000"/>
                  </a:schemeClr>
                </a:solidFill>
              </a:rPr>
              <a:t>405</a:t>
            </a:r>
          </a:p>
        </p:txBody>
      </p:sp>
      <p:sp>
        <p:nvSpPr>
          <p:cNvPr id="3072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12</a:t>
            </a:r>
          </a:p>
        </p:txBody>
      </p:sp>
      <p:pic>
        <p:nvPicPr>
          <p:cNvPr id="30726" name="Picture 6"/>
          <p:cNvPicPr>
            <a:picLocks noChangeAspect="1"/>
          </p:cNvPicPr>
          <p:nvPr/>
        </p:nvPicPr>
        <p:blipFill>
          <a:blip r:embed="rId2">
            <a:extLst>
              <a:ext uri="{28A0092B-C50C-407E-A947-70E740481C1C}">
                <a14:useLocalDpi xmlns:a14="http://schemas.microsoft.com/office/drawing/2010/main" val="0"/>
              </a:ext>
            </a:extLst>
          </a:blip>
          <a:srcRect t="10065"/>
          <a:stretch>
            <a:fillRect/>
          </a:stretch>
        </p:blipFill>
        <p:spPr bwMode="auto">
          <a:xfrm>
            <a:off x="4522788" y="1452563"/>
            <a:ext cx="571817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向他人传达信息</a:t>
            </a:r>
            <a:endParaRPr lang="en-US" dirty="0">
              <a:solidFill>
                <a:schemeClr val="tx1">
                  <a:lumMod val="75000"/>
                  <a:lumOff val="25000"/>
                </a:schemeClr>
              </a:solidFill>
            </a:endParaRPr>
          </a:p>
        </p:txBody>
      </p:sp>
      <p:sp>
        <p:nvSpPr>
          <p:cNvPr id="31747" name="Content Placeholder 2"/>
          <p:cNvSpPr>
            <a:spLocks noGrp="1"/>
          </p:cNvSpPr>
          <p:nvPr>
            <p:ph idx="1"/>
          </p:nvPr>
        </p:nvSpPr>
        <p:spPr/>
        <p:txBody>
          <a:bodyPr/>
          <a:lstStyle/>
          <a:p>
            <a:r>
              <a:rPr lang="zh-CN" altLang="en-US" dirty="0"/>
              <a:t>词云</a:t>
            </a:r>
            <a:endParaRPr lang="en-US" altLang="zh-CN" dirty="0"/>
          </a:p>
          <a:p>
            <a:pPr marL="384048" lvl="1" indent="-182880"/>
            <a:r>
              <a:rPr lang="zh-CN" altLang="en-US" dirty="0">
                <a:solidFill>
                  <a:schemeClr val="tx1">
                    <a:lumMod val="75000"/>
                    <a:lumOff val="25000"/>
                  </a:schemeClr>
                </a:solidFill>
              </a:rPr>
              <a:t>总结文本</a:t>
            </a:r>
            <a:endParaRPr lang="en-US" altLang="zh-CN" dirty="0">
              <a:solidFill>
                <a:schemeClr val="tx1">
                  <a:lumMod val="75000"/>
                  <a:lumOff val="25000"/>
                </a:schemeClr>
              </a:solidFill>
            </a:endParaRPr>
          </a:p>
        </p:txBody>
      </p:sp>
      <p:sp>
        <p:nvSpPr>
          <p:cNvPr id="3174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13</a:t>
            </a:r>
          </a:p>
        </p:txBody>
      </p:sp>
      <p:pic>
        <p:nvPicPr>
          <p:cNvPr id="3175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6175" y="1298575"/>
            <a:ext cx="4945063" cy="49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可视化的价值</a:t>
            </a:r>
            <a:endParaRPr lang="en-US" dirty="0">
              <a:solidFill>
                <a:schemeClr val="tx1">
                  <a:lumMod val="75000"/>
                  <a:lumOff val="25000"/>
                </a:schemeClr>
              </a:solidFill>
            </a:endParaRPr>
          </a:p>
        </p:txBody>
      </p:sp>
      <p:sp>
        <p:nvSpPr>
          <p:cNvPr id="33795" name="Content Placeholder 2"/>
          <p:cNvSpPr>
            <a:spLocks noGrp="1"/>
          </p:cNvSpPr>
          <p:nvPr>
            <p:ph idx="1"/>
          </p:nvPr>
        </p:nvSpPr>
        <p:spPr/>
        <p:txBody>
          <a:bodyPr/>
          <a:lstStyle/>
          <a:p>
            <a:r>
              <a:rPr lang="zh-CN" altLang="en-US" b="1" dirty="0"/>
              <a:t>记录</a:t>
            </a:r>
            <a:r>
              <a:rPr lang="zh-CN" altLang="en-US" dirty="0"/>
              <a:t>信息</a:t>
            </a:r>
            <a:endParaRPr lang="en-US" altLang="zh-CN" dirty="0"/>
          </a:p>
          <a:p>
            <a:pPr marL="384048" lvl="1" indent="-182880"/>
            <a:r>
              <a:rPr lang="zh-CN" altLang="en-US" dirty="0"/>
              <a:t>计划蓝图</a:t>
            </a:r>
            <a:r>
              <a:rPr lang="zh-CN" altLang="en-US" dirty="0">
                <a:solidFill>
                  <a:schemeClr val="tx1">
                    <a:lumMod val="75000"/>
                    <a:lumOff val="25000"/>
                  </a:schemeClr>
                </a:solidFill>
              </a:rPr>
              <a:t>、照片、地震仪，</a:t>
            </a:r>
            <a:r>
              <a:rPr lang="en-US" altLang="zh-CN" dirty="0">
                <a:solidFill>
                  <a:schemeClr val="tx1">
                    <a:lumMod val="75000"/>
                    <a:lumOff val="25000"/>
                  </a:schemeClr>
                </a:solidFill>
              </a:rPr>
              <a:t>…</a:t>
            </a:r>
          </a:p>
          <a:p>
            <a:r>
              <a:rPr lang="zh-CN" altLang="en-US" b="1" dirty="0"/>
              <a:t>分析</a:t>
            </a:r>
            <a:r>
              <a:rPr lang="zh-CN" altLang="en-US" dirty="0"/>
              <a:t>数据以支持推论</a:t>
            </a:r>
            <a:endParaRPr lang="en-US" altLang="zh-CN" dirty="0"/>
          </a:p>
          <a:p>
            <a:pPr marL="384048" lvl="1" indent="-182880"/>
            <a:r>
              <a:rPr lang="zh-CN" altLang="en-US" dirty="0">
                <a:solidFill>
                  <a:schemeClr val="tx1">
                    <a:lumMod val="75000"/>
                    <a:lumOff val="25000"/>
                  </a:schemeClr>
                </a:solidFill>
              </a:rPr>
              <a:t>提出和评估假设</a:t>
            </a:r>
            <a:endParaRPr lang="en-US" altLang="zh-CN" dirty="0">
              <a:solidFill>
                <a:schemeClr val="tx1">
                  <a:lumMod val="75000"/>
                  <a:lumOff val="25000"/>
                </a:schemeClr>
              </a:solidFill>
            </a:endParaRPr>
          </a:p>
          <a:p>
            <a:pPr marL="384048" lvl="1" indent="-182880"/>
            <a:r>
              <a:rPr lang="zh-CN" altLang="en-US" dirty="0">
                <a:solidFill>
                  <a:schemeClr val="tx1">
                    <a:lumMod val="75000"/>
                    <a:lumOff val="25000"/>
                  </a:schemeClr>
                </a:solidFill>
              </a:rPr>
              <a:t>寻找数据中的模式</a:t>
            </a:r>
            <a:r>
              <a:rPr lang="en-US" altLang="zh-CN" dirty="0">
                <a:solidFill>
                  <a:schemeClr val="tx1">
                    <a:lumMod val="75000"/>
                    <a:lumOff val="25000"/>
                  </a:schemeClr>
                </a:solidFill>
              </a:rPr>
              <a:t>/</a:t>
            </a:r>
            <a:r>
              <a:rPr lang="zh-CN" altLang="en-US" dirty="0">
                <a:solidFill>
                  <a:schemeClr val="tx1">
                    <a:lumMod val="75000"/>
                    <a:lumOff val="25000"/>
                  </a:schemeClr>
                </a:solidFill>
              </a:rPr>
              <a:t>发现数据中的错误</a:t>
            </a:r>
            <a:endParaRPr lang="en-US" altLang="zh-CN" dirty="0">
              <a:solidFill>
                <a:schemeClr val="tx1">
                  <a:lumMod val="75000"/>
                  <a:lumOff val="25000"/>
                </a:schemeClr>
              </a:solidFill>
            </a:endParaRPr>
          </a:p>
          <a:p>
            <a:pPr marL="384048" lvl="1" indent="-182880"/>
            <a:r>
              <a:rPr lang="zh-CN" altLang="en-US" dirty="0">
                <a:solidFill>
                  <a:schemeClr val="tx1">
                    <a:lumMod val="75000"/>
                    <a:lumOff val="25000"/>
                  </a:schemeClr>
                </a:solidFill>
              </a:rPr>
              <a:t>扩展记忆</a:t>
            </a:r>
            <a:endParaRPr lang="en-US" altLang="zh-CN" dirty="0">
              <a:solidFill>
                <a:schemeClr val="tx1">
                  <a:lumMod val="75000"/>
                  <a:lumOff val="25000"/>
                </a:schemeClr>
              </a:solidFill>
            </a:endParaRPr>
          </a:p>
          <a:p>
            <a:r>
              <a:rPr lang="zh-CN" altLang="en-US" dirty="0"/>
              <a:t>与他人</a:t>
            </a:r>
            <a:r>
              <a:rPr lang="zh-CN" altLang="en-US" b="1" dirty="0"/>
              <a:t>交流</a:t>
            </a:r>
            <a:r>
              <a:rPr lang="zh-CN" altLang="en-US" dirty="0"/>
              <a:t>信息</a:t>
            </a:r>
            <a:endParaRPr lang="en-US" altLang="zh-CN" dirty="0"/>
          </a:p>
          <a:p>
            <a:pPr marL="384048" lvl="1" indent="-182880"/>
            <a:r>
              <a:rPr lang="zh-CN" altLang="en-US" dirty="0">
                <a:solidFill>
                  <a:schemeClr val="tx1">
                    <a:lumMod val="75000"/>
                    <a:lumOff val="25000"/>
                  </a:schemeClr>
                </a:solidFill>
              </a:rPr>
              <a:t>分享与说服</a:t>
            </a:r>
            <a:endParaRPr lang="en-US" altLang="zh-CN" dirty="0">
              <a:solidFill>
                <a:schemeClr val="tx1">
                  <a:lumMod val="75000"/>
                  <a:lumOff val="25000"/>
                </a:schemeClr>
              </a:solidFill>
            </a:endParaRPr>
          </a:p>
          <a:p>
            <a:pPr marL="384048" lvl="1" indent="-182880"/>
            <a:r>
              <a:rPr lang="zh-CN" altLang="en-US" dirty="0">
                <a:solidFill>
                  <a:schemeClr val="tx1">
                    <a:lumMod val="75000"/>
                    <a:lumOff val="25000"/>
                  </a:schemeClr>
                </a:solidFill>
              </a:rPr>
              <a:t>合作与修改</a:t>
            </a:r>
            <a:endParaRPr lang="en-US" altLang="zh-CN" dirty="0">
              <a:solidFill>
                <a:schemeClr val="tx1">
                  <a:lumMod val="75000"/>
                  <a:lumOff val="25000"/>
                </a:schemeClr>
              </a:solidFill>
            </a:endParaRPr>
          </a:p>
        </p:txBody>
      </p:sp>
      <p:sp>
        <p:nvSpPr>
          <p:cNvPr id="3379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1096963" y="758825"/>
            <a:ext cx="10058400" cy="3565525"/>
          </a:xfrm>
        </p:spPr>
        <p:txBody>
          <a:bodyPr wrap="square" numCol="1" compatLnSpc="1">
            <a:prstTxWarp prst="textNoShape">
              <a:avLst/>
            </a:prstTxWarp>
          </a:bodyPr>
          <a:lstStyle/>
          <a:p>
            <a:r>
              <a:rPr lang="zh-CN" altLang="en-US">
                <a:solidFill>
                  <a:srgbClr val="262626"/>
                </a:solidFill>
              </a:rPr>
              <a:t>数据可视化技术</a:t>
            </a:r>
            <a:endParaRPr lang="en-US" altLang="zh-CN">
              <a:solidFill>
                <a:srgbClr val="262626"/>
              </a:solidFill>
            </a:endParaRPr>
          </a:p>
        </p:txBody>
      </p:sp>
      <p:sp>
        <p:nvSpPr>
          <p:cNvPr id="3482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整体框架</a:t>
            </a:r>
            <a:endParaRPr lang="en-US" dirty="0">
              <a:solidFill>
                <a:schemeClr val="tx1">
                  <a:lumMod val="75000"/>
                  <a:lumOff val="25000"/>
                </a:schemeClr>
              </a:solidFill>
            </a:endParaRPr>
          </a:p>
        </p:txBody>
      </p:sp>
      <p:sp>
        <p:nvSpPr>
          <p:cNvPr id="35843" name="Content Placeholder 2"/>
          <p:cNvSpPr>
            <a:spLocks noGrp="1"/>
          </p:cNvSpPr>
          <p:nvPr>
            <p:ph idx="1"/>
          </p:nvPr>
        </p:nvSpPr>
        <p:spPr>
          <a:xfrm>
            <a:off x="1096963" y="1585913"/>
            <a:ext cx="3295650" cy="4621212"/>
          </a:xfrm>
        </p:spPr>
        <p:txBody>
          <a:bodyPr/>
          <a:lstStyle/>
          <a:p>
            <a:r>
              <a:rPr lang="zh-CN" altLang="en-US" dirty="0">
                <a:solidFill>
                  <a:srgbClr val="0070C0"/>
                </a:solidFill>
              </a:rPr>
              <a:t>任务</a:t>
            </a:r>
          </a:p>
          <a:p>
            <a:pPr marL="384048" lvl="1" indent="-182880"/>
            <a:r>
              <a:rPr lang="zh-CN" altLang="en-US" dirty="0">
                <a:solidFill>
                  <a:schemeClr val="tx1">
                    <a:lumMod val="75000"/>
                    <a:lumOff val="25000"/>
                  </a:schemeClr>
                </a:solidFill>
              </a:rPr>
              <a:t>问题，目标</a:t>
            </a:r>
          </a:p>
          <a:p>
            <a:pPr marL="384048" lvl="1" indent="-182880"/>
            <a:r>
              <a:rPr lang="zh-CN" altLang="en-US" dirty="0">
                <a:solidFill>
                  <a:schemeClr val="tx1">
                    <a:lumMod val="75000"/>
                    <a:lumOff val="25000"/>
                  </a:schemeClr>
                </a:solidFill>
              </a:rPr>
              <a:t>假设</a:t>
            </a:r>
          </a:p>
          <a:p>
            <a:r>
              <a:rPr lang="zh-CN" altLang="en-US" dirty="0">
                <a:solidFill>
                  <a:srgbClr val="0070C0"/>
                </a:solidFill>
              </a:rPr>
              <a:t>数据</a:t>
            </a:r>
          </a:p>
          <a:p>
            <a:pPr marL="384048" lvl="1" indent="-182880"/>
            <a:r>
              <a:rPr lang="zh-CN" altLang="en-US" dirty="0">
                <a:solidFill>
                  <a:schemeClr val="tx1">
                    <a:lumMod val="75000"/>
                    <a:lumOff val="25000"/>
                  </a:schemeClr>
                </a:solidFill>
              </a:rPr>
              <a:t>物理数据类型</a:t>
            </a:r>
          </a:p>
          <a:p>
            <a:pPr marL="384048" lvl="1" indent="-182880"/>
            <a:r>
              <a:rPr lang="zh-CN" altLang="en-US" dirty="0">
                <a:solidFill>
                  <a:schemeClr val="tx1">
                    <a:lumMod val="75000"/>
                    <a:lumOff val="25000"/>
                  </a:schemeClr>
                </a:solidFill>
              </a:rPr>
              <a:t>概念数据类型</a:t>
            </a:r>
          </a:p>
          <a:p>
            <a:r>
              <a:rPr lang="zh-CN" altLang="en-US" dirty="0">
                <a:solidFill>
                  <a:srgbClr val="0070C0"/>
                </a:solidFill>
              </a:rPr>
              <a:t>域</a:t>
            </a:r>
          </a:p>
          <a:p>
            <a:pPr marL="384048" lvl="1" indent="-182880"/>
            <a:r>
              <a:rPr lang="zh-CN" altLang="en-US" dirty="0">
                <a:solidFill>
                  <a:schemeClr val="tx1">
                    <a:lumMod val="75000"/>
                    <a:lumOff val="25000"/>
                  </a:schemeClr>
                </a:solidFill>
              </a:rPr>
              <a:t>元数据</a:t>
            </a:r>
          </a:p>
          <a:p>
            <a:pPr marL="384048" lvl="1" indent="-182880"/>
            <a:r>
              <a:rPr lang="zh-CN" altLang="en-US" dirty="0">
                <a:solidFill>
                  <a:schemeClr val="tx1">
                    <a:lumMod val="75000"/>
                    <a:lumOff val="25000"/>
                  </a:schemeClr>
                </a:solidFill>
              </a:rPr>
              <a:t>语义</a:t>
            </a:r>
          </a:p>
          <a:p>
            <a:pPr marL="384048" lvl="1" indent="-182880"/>
            <a:r>
              <a:rPr lang="zh-CN" altLang="en-US" dirty="0">
                <a:solidFill>
                  <a:schemeClr val="tx1">
                    <a:lumMod val="75000"/>
                    <a:lumOff val="25000"/>
                  </a:schemeClr>
                </a:solidFill>
              </a:rPr>
              <a:t>规定</a:t>
            </a:r>
            <a:endParaRPr lang="en-US" altLang="zh-CN" dirty="0">
              <a:solidFill>
                <a:schemeClr val="tx1">
                  <a:lumMod val="75000"/>
                  <a:lumOff val="25000"/>
                </a:schemeClr>
              </a:solidFill>
            </a:endParaRPr>
          </a:p>
          <a:p>
            <a:pPr marL="384048" lvl="1" indent="-182880"/>
            <a:endParaRPr lang="en-US" altLang="zh-CN" dirty="0">
              <a:solidFill>
                <a:schemeClr val="tx1">
                  <a:lumMod val="75000"/>
                  <a:lumOff val="25000"/>
                </a:schemeClr>
              </a:solidFill>
            </a:endParaRPr>
          </a:p>
        </p:txBody>
      </p:sp>
      <p:sp>
        <p:nvSpPr>
          <p:cNvPr id="3584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16</a:t>
            </a:r>
          </a:p>
        </p:txBody>
      </p:sp>
      <p:sp>
        <p:nvSpPr>
          <p:cNvPr id="35846" name="Content Placeholder 2"/>
          <p:cNvSpPr txBox="1">
            <a:spLocks/>
          </p:cNvSpPr>
          <p:nvPr/>
        </p:nvSpPr>
        <p:spPr bwMode="auto">
          <a:xfrm>
            <a:off x="4903788" y="3063875"/>
            <a:ext cx="32956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8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sz="2400">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9pPr>
          </a:lstStyle>
          <a:p>
            <a:pPr defTabSz="914400" eaLnBrk="1" hangingPunct="1"/>
            <a:r>
              <a:rPr lang="zh-CN" altLang="en-US" dirty="0">
                <a:solidFill>
                  <a:srgbClr val="0070C0"/>
                </a:solidFill>
              </a:rPr>
              <a:t>处理算法</a:t>
            </a:r>
          </a:p>
          <a:p>
            <a:pPr defTabSz="914400" eaLnBrk="1" hangingPunct="1"/>
            <a:r>
              <a:rPr lang="zh-CN" altLang="en-US" dirty="0">
                <a:solidFill>
                  <a:srgbClr val="0070C0"/>
                </a:solidFill>
              </a:rPr>
              <a:t> </a:t>
            </a:r>
          </a:p>
          <a:p>
            <a:pPr defTabSz="914400" eaLnBrk="1" hangingPunct="1"/>
            <a:r>
              <a:rPr lang="zh-CN" altLang="en-US" dirty="0">
                <a:solidFill>
                  <a:srgbClr val="0070C0"/>
                </a:solidFill>
              </a:rPr>
              <a:t>映射</a:t>
            </a:r>
          </a:p>
          <a:p>
            <a:pPr marL="384048" lvl="1" indent="-182880" defTabSz="914400" eaLnBrk="1" hangingPunct="1"/>
            <a:r>
              <a:rPr lang="zh-CN" altLang="en-US" dirty="0">
                <a:solidFill>
                  <a:schemeClr val="tx1">
                    <a:lumMod val="75000"/>
                    <a:lumOff val="25000"/>
                  </a:schemeClr>
                </a:solidFill>
                <a:latin typeface="+mn-lt"/>
              </a:rPr>
              <a:t>视觉编码</a:t>
            </a:r>
            <a:endParaRPr lang="en-US" altLang="zh-CN" dirty="0">
              <a:solidFill>
                <a:schemeClr val="tx1">
                  <a:lumMod val="75000"/>
                  <a:lumOff val="25000"/>
                </a:schemeClr>
              </a:solidFill>
              <a:latin typeface="+mn-lt"/>
            </a:endParaRPr>
          </a:p>
        </p:txBody>
      </p:sp>
      <p:sp>
        <p:nvSpPr>
          <p:cNvPr id="35847" name="Content Placeholder 2"/>
          <p:cNvSpPr txBox="1">
            <a:spLocks/>
          </p:cNvSpPr>
          <p:nvPr/>
        </p:nvSpPr>
        <p:spPr bwMode="auto">
          <a:xfrm>
            <a:off x="8712200" y="3552825"/>
            <a:ext cx="329406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8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sz="2400">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9pPr>
          </a:lstStyle>
          <a:p>
            <a:pPr defTabSz="914400" eaLnBrk="1" hangingPunct="1"/>
            <a:r>
              <a:rPr lang="zh-CN" altLang="en-US" dirty="0">
                <a:solidFill>
                  <a:srgbClr val="0070C0"/>
                </a:solidFill>
              </a:rPr>
              <a:t>图像</a:t>
            </a:r>
          </a:p>
          <a:p>
            <a:pPr marL="384048" lvl="1" indent="-182880" defTabSz="914400" eaLnBrk="1" hangingPunct="1"/>
            <a:r>
              <a:rPr lang="zh-CN" altLang="en-US" dirty="0">
                <a:solidFill>
                  <a:schemeClr val="tx1">
                    <a:lumMod val="75000"/>
                    <a:lumOff val="25000"/>
                  </a:schemeClr>
                </a:solidFill>
                <a:latin typeface="+mn-lt"/>
              </a:rPr>
              <a:t>视觉通道</a:t>
            </a:r>
          </a:p>
          <a:p>
            <a:pPr marL="384048" lvl="1" indent="-182880" defTabSz="914400" eaLnBrk="1" hangingPunct="1"/>
            <a:r>
              <a:rPr lang="zh-CN" altLang="en-US" dirty="0">
                <a:solidFill>
                  <a:schemeClr val="tx1">
                    <a:lumMod val="75000"/>
                    <a:lumOff val="25000"/>
                  </a:schemeClr>
                </a:solidFill>
                <a:latin typeface="+mn-lt"/>
              </a:rPr>
              <a:t>图形标记</a:t>
            </a:r>
            <a:endParaRPr lang="en-US" altLang="zh-CN" dirty="0">
              <a:solidFill>
                <a:schemeClr val="tx1">
                  <a:lumMod val="75000"/>
                  <a:lumOff val="25000"/>
                </a:schemeClr>
              </a:solidFill>
              <a:latin typeface="+mn-lt"/>
            </a:endParaRPr>
          </a:p>
        </p:txBody>
      </p:sp>
      <p:grpSp>
        <p:nvGrpSpPr>
          <p:cNvPr id="35848" name="Group 13"/>
          <p:cNvGrpSpPr>
            <a:grpSpLocks/>
          </p:cNvGrpSpPr>
          <p:nvPr/>
        </p:nvGrpSpPr>
        <p:grpSpPr bwMode="auto">
          <a:xfrm>
            <a:off x="4081463" y="1585913"/>
            <a:ext cx="4311650" cy="4292600"/>
            <a:chOff x="4082143" y="1585712"/>
            <a:chExt cx="4310743" cy="4292574"/>
          </a:xfrm>
        </p:grpSpPr>
        <p:sp>
          <p:nvSpPr>
            <p:cNvPr id="11" name="Right Brace 10">
              <a:extLst/>
            </p:cNvPr>
            <p:cNvSpPr/>
            <p:nvPr/>
          </p:nvSpPr>
          <p:spPr>
            <a:xfrm>
              <a:off x="4082143" y="1585712"/>
              <a:ext cx="628518" cy="429257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p>
          </p:txBody>
        </p:sp>
        <p:cxnSp>
          <p:nvCxnSpPr>
            <p:cNvPr id="13" name="Straight Arrow Connector 12">
              <a:extLst/>
            </p:cNvPr>
            <p:cNvCxnSpPr>
              <a:cxnSpLocks/>
              <a:stCxn id="11" idx="1"/>
            </p:cNvCxnSpPr>
            <p:nvPr/>
          </p:nvCxnSpPr>
          <p:spPr>
            <a:xfrm>
              <a:off x="4710661" y="3731999"/>
              <a:ext cx="3682225"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可视化的数据类型</a:t>
            </a:r>
            <a:endParaRPr lang="en-US" dirty="0">
              <a:solidFill>
                <a:schemeClr val="tx1">
                  <a:lumMod val="75000"/>
                  <a:lumOff val="25000"/>
                </a:schemeClr>
              </a:solidFill>
            </a:endParaRPr>
          </a:p>
        </p:txBody>
      </p:sp>
      <p:sp>
        <p:nvSpPr>
          <p:cNvPr id="36867" name="Content Placeholder 2"/>
          <p:cNvSpPr>
            <a:spLocks noGrp="1"/>
          </p:cNvSpPr>
          <p:nvPr>
            <p:ph idx="1"/>
          </p:nvPr>
        </p:nvSpPr>
        <p:spPr/>
        <p:txBody>
          <a:bodyPr/>
          <a:lstStyle/>
          <a:p>
            <a:r>
              <a:rPr lang="en-US" altLang="zh-CN" dirty="0"/>
              <a:t>1D</a:t>
            </a:r>
            <a:r>
              <a:rPr lang="zh-CN" altLang="en-US" dirty="0"/>
              <a:t>（集合与序列）</a:t>
            </a:r>
          </a:p>
          <a:p>
            <a:r>
              <a:rPr lang="zh-CN" altLang="en-US" dirty="0"/>
              <a:t>时间</a:t>
            </a:r>
          </a:p>
          <a:p>
            <a:r>
              <a:rPr lang="zh-CN" altLang="en-US" dirty="0"/>
              <a:t> </a:t>
            </a:r>
            <a:r>
              <a:rPr lang="en-US" altLang="zh-CN" dirty="0"/>
              <a:t>2D</a:t>
            </a:r>
            <a:r>
              <a:rPr lang="zh-CN" altLang="en-US" dirty="0"/>
              <a:t>（地图）</a:t>
            </a:r>
          </a:p>
          <a:p>
            <a:r>
              <a:rPr lang="zh-CN" altLang="en-US" dirty="0"/>
              <a:t> </a:t>
            </a:r>
            <a:r>
              <a:rPr lang="en-US" altLang="zh-CN" dirty="0"/>
              <a:t>3D</a:t>
            </a:r>
            <a:r>
              <a:rPr lang="zh-CN" altLang="en-US" dirty="0"/>
              <a:t>（形状）</a:t>
            </a:r>
          </a:p>
          <a:p>
            <a:r>
              <a:rPr lang="zh-CN" altLang="en-US" dirty="0"/>
              <a:t> </a:t>
            </a:r>
            <a:r>
              <a:rPr lang="en-US" altLang="zh-CN" dirty="0" err="1"/>
              <a:t>nD</a:t>
            </a:r>
            <a:r>
              <a:rPr lang="zh-CN" altLang="en-US" dirty="0"/>
              <a:t>（关系）</a:t>
            </a:r>
          </a:p>
          <a:p>
            <a:r>
              <a:rPr lang="zh-CN" altLang="en-US" dirty="0"/>
              <a:t>树（层次）</a:t>
            </a:r>
          </a:p>
          <a:p>
            <a:r>
              <a:rPr lang="zh-CN" altLang="en-US" dirty="0"/>
              <a:t>网络（图形）</a:t>
            </a:r>
            <a:endParaRPr lang="en-US" altLang="zh-CN" dirty="0"/>
          </a:p>
          <a:p>
            <a:r>
              <a:rPr lang="zh-CN" altLang="en-US" dirty="0"/>
              <a:t>时空（轨迹）</a:t>
            </a:r>
          </a:p>
          <a:p>
            <a:r>
              <a:rPr lang="zh-CN" altLang="en-US" dirty="0"/>
              <a:t>还有其他吗？</a:t>
            </a:r>
            <a:endParaRPr lang="en-US" altLang="zh-CN" dirty="0"/>
          </a:p>
        </p:txBody>
      </p:sp>
      <p:sp>
        <p:nvSpPr>
          <p:cNvPr id="3686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可视化类型</a:t>
            </a:r>
            <a:endParaRPr lang="en-US" dirty="0">
              <a:solidFill>
                <a:schemeClr val="tx1">
                  <a:lumMod val="75000"/>
                  <a:lumOff val="25000"/>
                </a:schemeClr>
              </a:solidFill>
            </a:endParaRPr>
          </a:p>
        </p:txBody>
      </p:sp>
      <p:sp>
        <p:nvSpPr>
          <p:cNvPr id="37891" name="Content Placeholder 2"/>
          <p:cNvSpPr>
            <a:spLocks noGrp="1"/>
          </p:cNvSpPr>
          <p:nvPr>
            <p:ph idx="1"/>
          </p:nvPr>
        </p:nvSpPr>
        <p:spPr/>
        <p:txBody>
          <a:bodyPr/>
          <a:lstStyle/>
          <a:p>
            <a:r>
              <a:rPr lang="zh-CN" altLang="en-US" dirty="0"/>
              <a:t>散点图</a:t>
            </a:r>
            <a:endParaRPr lang="en-US" altLang="zh-CN" dirty="0"/>
          </a:p>
          <a:p>
            <a:r>
              <a:rPr lang="zh-CN" altLang="en-US" dirty="0"/>
              <a:t>折线图</a:t>
            </a:r>
            <a:endParaRPr lang="en-US" altLang="zh-CN" dirty="0"/>
          </a:p>
          <a:p>
            <a:r>
              <a:rPr lang="zh-CN" altLang="en-US" dirty="0"/>
              <a:t>饼图</a:t>
            </a:r>
            <a:endParaRPr lang="en-US" altLang="zh-CN" dirty="0"/>
          </a:p>
          <a:p>
            <a:r>
              <a:rPr lang="zh-CN" altLang="en-US" dirty="0"/>
              <a:t>直方图</a:t>
            </a:r>
            <a:endParaRPr lang="en-US" altLang="zh-CN" dirty="0"/>
          </a:p>
          <a:p>
            <a:r>
              <a:rPr lang="zh-CN" altLang="en-US" dirty="0"/>
              <a:t>热力图</a:t>
            </a:r>
            <a:endParaRPr lang="en-US" altLang="zh-CN" dirty="0"/>
          </a:p>
          <a:p>
            <a:r>
              <a:rPr lang="zh-CN" altLang="en-US" dirty="0"/>
              <a:t>树状图</a:t>
            </a:r>
            <a:endParaRPr lang="en-US" altLang="zh-CN" dirty="0"/>
          </a:p>
          <a:p>
            <a:r>
              <a:rPr lang="zh-CN" altLang="en-US" dirty="0"/>
              <a:t>地图</a:t>
            </a:r>
            <a:endParaRPr lang="en-US" altLang="zh-CN" dirty="0"/>
          </a:p>
          <a:p>
            <a:r>
              <a:rPr lang="zh-CN" altLang="en-US" dirty="0"/>
              <a:t>曲线图</a:t>
            </a:r>
            <a:endParaRPr lang="en-US" altLang="zh-CN" dirty="0"/>
          </a:p>
          <a:p>
            <a:r>
              <a:rPr lang="zh-CN" altLang="en-US" dirty="0">
                <a:solidFill>
                  <a:srgbClr val="FF0000"/>
                </a:solidFill>
              </a:rPr>
              <a:t>还有什么？</a:t>
            </a:r>
            <a:endParaRPr lang="en-US" altLang="zh-CN" dirty="0">
              <a:solidFill>
                <a:srgbClr val="FF0000"/>
              </a:solidFill>
            </a:endParaRPr>
          </a:p>
        </p:txBody>
      </p:sp>
      <p:sp>
        <p:nvSpPr>
          <p:cNvPr id="378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18</a:t>
            </a:r>
          </a:p>
        </p:txBody>
      </p:sp>
      <p:pic>
        <p:nvPicPr>
          <p:cNvPr id="8" name="Picture 7"/>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714750" y="1568450"/>
            <a:ext cx="7315200" cy="457200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8"/>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3851275" y="1568450"/>
            <a:ext cx="7315200" cy="457200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9"/>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3987800" y="1568450"/>
            <a:ext cx="7315200" cy="457200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0"/>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4125913" y="1568450"/>
            <a:ext cx="7315200" cy="457200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37898" name="Rectangle 11"/>
          <p:cNvSpPr>
            <a:spLocks noChangeArrowheads="1"/>
          </p:cNvSpPr>
          <p:nvPr/>
        </p:nvSpPr>
        <p:spPr bwMode="auto">
          <a:xfrm>
            <a:off x="5168900" y="6459538"/>
            <a:ext cx="35974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a:t>https://observehq.com/@d3/gallery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视觉编码设计</a:t>
            </a:r>
            <a:endParaRPr lang="en-US" dirty="0">
              <a:solidFill>
                <a:schemeClr val="tx1">
                  <a:lumMod val="75000"/>
                  <a:lumOff val="25000"/>
                </a:schemeClr>
              </a:solidFill>
            </a:endParaRPr>
          </a:p>
        </p:txBody>
      </p:sp>
      <p:sp>
        <p:nvSpPr>
          <p:cNvPr id="39939" name="Content Placeholder 2"/>
          <p:cNvSpPr>
            <a:spLocks noGrp="1"/>
          </p:cNvSpPr>
          <p:nvPr>
            <p:ph idx="1"/>
          </p:nvPr>
        </p:nvSpPr>
        <p:spPr/>
        <p:txBody>
          <a:bodyPr/>
          <a:lstStyle/>
          <a:p>
            <a:r>
              <a:rPr lang="zh-CN" altLang="en-US" b="1" dirty="0"/>
              <a:t>视觉编码的设计空间</a:t>
            </a:r>
            <a:endParaRPr lang="en-US" altLang="zh-CN" b="1" dirty="0"/>
          </a:p>
          <a:p>
            <a:pPr marL="384048" lvl="1" indent="-182880"/>
            <a:r>
              <a:rPr lang="zh-CN" altLang="en-US" dirty="0">
                <a:solidFill>
                  <a:schemeClr val="tx1">
                    <a:lumMod val="75000"/>
                    <a:lumOff val="25000"/>
                  </a:schemeClr>
                </a:solidFill>
              </a:rPr>
              <a:t>使用</a:t>
            </a:r>
            <a:r>
              <a:rPr lang="zh-CN" altLang="en-US" b="1" dirty="0">
                <a:solidFill>
                  <a:schemeClr val="tx1">
                    <a:lumMod val="75000"/>
                    <a:lumOff val="25000"/>
                  </a:schemeClr>
                </a:solidFill>
              </a:rPr>
              <a:t>富有表现力</a:t>
            </a:r>
            <a:r>
              <a:rPr lang="zh-CN" altLang="en-US" dirty="0">
                <a:solidFill>
                  <a:schemeClr val="tx1">
                    <a:lumMod val="75000"/>
                    <a:lumOff val="25000"/>
                  </a:schemeClr>
                </a:solidFill>
              </a:rPr>
              <a:t>和</a:t>
            </a:r>
            <a:r>
              <a:rPr lang="zh-CN" altLang="en-US" b="1" dirty="0">
                <a:solidFill>
                  <a:schemeClr val="tx1">
                    <a:lumMod val="75000"/>
                    <a:lumOff val="25000"/>
                  </a:schemeClr>
                </a:solidFill>
              </a:rPr>
              <a:t>有效</a:t>
            </a:r>
            <a:r>
              <a:rPr lang="zh-CN" altLang="en-US" dirty="0">
                <a:solidFill>
                  <a:schemeClr val="tx1">
                    <a:lumMod val="75000"/>
                    <a:lumOff val="25000"/>
                  </a:schemeClr>
                </a:solidFill>
              </a:rPr>
              <a:t>的编码</a:t>
            </a:r>
            <a:endParaRPr lang="en-US" altLang="zh-CN" dirty="0">
              <a:solidFill>
                <a:schemeClr val="tx1">
                  <a:lumMod val="75000"/>
                  <a:lumOff val="25000"/>
                </a:schemeClr>
              </a:solidFill>
            </a:endParaRPr>
          </a:p>
          <a:p>
            <a:pPr marL="384048" lvl="1" indent="-182880"/>
            <a:r>
              <a:rPr lang="zh-CN" altLang="en-US" dirty="0">
                <a:solidFill>
                  <a:schemeClr val="tx1">
                    <a:lumMod val="75000"/>
                    <a:lumOff val="25000"/>
                  </a:schemeClr>
                </a:solidFill>
              </a:rPr>
              <a:t>避免</a:t>
            </a:r>
            <a:r>
              <a:rPr lang="zh-CN" altLang="en-US" b="1" dirty="0">
                <a:solidFill>
                  <a:schemeClr val="tx1">
                    <a:lumMod val="75000"/>
                    <a:lumOff val="25000"/>
                  </a:schemeClr>
                </a:solidFill>
              </a:rPr>
              <a:t>过度编码</a:t>
            </a:r>
            <a:endParaRPr lang="en-US" altLang="zh-CN" b="1" dirty="0">
              <a:solidFill>
                <a:schemeClr val="tx1">
                  <a:lumMod val="75000"/>
                  <a:lumOff val="25000"/>
                </a:schemeClr>
              </a:solidFill>
            </a:endParaRPr>
          </a:p>
          <a:p>
            <a:pPr marL="384048" lvl="1" indent="-182880"/>
            <a:r>
              <a:rPr lang="zh-CN" altLang="en-US" b="1" dirty="0">
                <a:solidFill>
                  <a:schemeClr val="tx1">
                    <a:lumMod val="75000"/>
                    <a:lumOff val="25000"/>
                  </a:schemeClr>
                </a:solidFill>
              </a:rPr>
              <a:t>减少</a:t>
            </a:r>
            <a:r>
              <a:rPr lang="zh-CN" altLang="en-US" dirty="0">
                <a:solidFill>
                  <a:schemeClr val="tx1">
                    <a:lumMod val="75000"/>
                    <a:lumOff val="25000"/>
                  </a:schemeClr>
                </a:solidFill>
              </a:rPr>
              <a:t>问题空间</a:t>
            </a:r>
            <a:endParaRPr lang="en-US" altLang="zh-CN" dirty="0">
              <a:solidFill>
                <a:schemeClr val="tx1">
                  <a:lumMod val="75000"/>
                  <a:lumOff val="25000"/>
                </a:schemeClr>
              </a:solidFill>
            </a:endParaRPr>
          </a:p>
          <a:p>
            <a:pPr marL="384048" lvl="1" indent="-182880"/>
            <a:r>
              <a:rPr lang="zh-CN" altLang="en-US" dirty="0">
                <a:solidFill>
                  <a:schemeClr val="tx1">
                    <a:lumMod val="75000"/>
                    <a:lumOff val="25000"/>
                  </a:schemeClr>
                </a:solidFill>
              </a:rPr>
              <a:t>智能地使用</a:t>
            </a:r>
            <a:r>
              <a:rPr lang="zh-CN" altLang="en-US" b="1" dirty="0">
                <a:solidFill>
                  <a:schemeClr val="tx1">
                    <a:lumMod val="75000"/>
                    <a:lumOff val="25000"/>
                  </a:schemeClr>
                </a:solidFill>
              </a:rPr>
              <a:t>空间</a:t>
            </a:r>
            <a:r>
              <a:rPr lang="zh-CN" altLang="en-US" dirty="0">
                <a:solidFill>
                  <a:schemeClr val="tx1">
                    <a:lumMod val="75000"/>
                    <a:lumOff val="25000"/>
                  </a:schemeClr>
                </a:solidFill>
              </a:rPr>
              <a:t>和</a:t>
            </a:r>
            <a:r>
              <a:rPr lang="zh-CN" altLang="en-US" b="1" dirty="0">
                <a:solidFill>
                  <a:schemeClr val="tx1">
                    <a:lumMod val="75000"/>
                    <a:lumOff val="25000"/>
                  </a:schemeClr>
                </a:solidFill>
              </a:rPr>
              <a:t>小而多图</a:t>
            </a:r>
            <a:r>
              <a:rPr lang="en-US" altLang="zh-CN" b="1">
                <a:solidFill>
                  <a:schemeClr val="tx1">
                    <a:lumMod val="75000"/>
                    <a:lumOff val="25000"/>
                  </a:schemeClr>
                </a:solidFill>
              </a:rPr>
              <a:t>(</a:t>
            </a:r>
            <a:r>
              <a:rPr lang="en-US" altLang="zh-CN" b="1"/>
              <a:t>small multiples)</a:t>
            </a:r>
            <a:endParaRPr lang="en-US" altLang="zh-CN" dirty="0">
              <a:solidFill>
                <a:schemeClr val="tx1">
                  <a:lumMod val="75000"/>
                  <a:lumOff val="25000"/>
                </a:schemeClr>
              </a:solidFill>
            </a:endParaRPr>
          </a:p>
          <a:p>
            <a:pPr marL="384048" lvl="1" indent="-182880"/>
            <a:r>
              <a:rPr lang="zh-CN" altLang="en-US" dirty="0">
                <a:solidFill>
                  <a:schemeClr val="tx1">
                    <a:lumMod val="75000"/>
                    <a:lumOff val="25000"/>
                  </a:schemeClr>
                </a:solidFill>
              </a:rPr>
              <a:t>使用交互来生成相关视图</a:t>
            </a:r>
            <a:endParaRPr lang="en-US" altLang="zh-CN" dirty="0">
              <a:solidFill>
                <a:schemeClr val="tx1">
                  <a:lumMod val="75000"/>
                  <a:lumOff val="25000"/>
                </a:schemeClr>
              </a:solidFill>
            </a:endParaRPr>
          </a:p>
          <a:p>
            <a:pPr marL="384048" lvl="1" indent="-182880"/>
            <a:endParaRPr lang="en-US" altLang="zh-CN" dirty="0">
              <a:solidFill>
                <a:schemeClr val="tx1">
                  <a:lumMod val="75000"/>
                  <a:lumOff val="25000"/>
                </a:schemeClr>
              </a:solidFill>
            </a:endParaRPr>
          </a:p>
          <a:p>
            <a:pPr marL="91440" indent="-91440">
              <a:lnSpc>
                <a:spcPct val="100000"/>
              </a:lnSpc>
            </a:pPr>
            <a:r>
              <a:rPr lang="zh-CN" altLang="en-US" dirty="0">
                <a:solidFill>
                  <a:schemeClr val="tx1">
                    <a:lumMod val="75000"/>
                    <a:lumOff val="25000"/>
                  </a:schemeClr>
                </a:solidFill>
              </a:rPr>
              <a:t>很少有一种可视化能回答所有问题。相反，快速生成适当的可视化效果的能力是至关重要的！</a:t>
            </a:r>
            <a:endParaRPr lang="en-US" altLang="zh-CN" dirty="0">
              <a:solidFill>
                <a:schemeClr val="tx1">
                  <a:lumMod val="75000"/>
                  <a:lumOff val="25000"/>
                </a:schemeClr>
              </a:solidFill>
            </a:endParaRPr>
          </a:p>
        </p:txBody>
      </p:sp>
      <p:sp>
        <p:nvSpPr>
          <p:cNvPr id="3994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大纲</a:t>
            </a:r>
            <a:endParaRPr lang="en-US" dirty="0">
              <a:solidFill>
                <a:schemeClr val="tx1">
                  <a:lumMod val="75000"/>
                  <a:lumOff val="25000"/>
                </a:schemeClr>
              </a:solidFill>
            </a:endParaRPr>
          </a:p>
        </p:txBody>
      </p:sp>
      <p:sp>
        <p:nvSpPr>
          <p:cNvPr id="14339" name="Content Placeholder 2"/>
          <p:cNvSpPr>
            <a:spLocks noGrp="1"/>
          </p:cNvSpPr>
          <p:nvPr>
            <p:ph idx="1"/>
          </p:nvPr>
        </p:nvSpPr>
        <p:spPr/>
        <p:txBody>
          <a:bodyPr/>
          <a:lstStyle/>
          <a:p>
            <a:r>
              <a:rPr lang="zh-CN" altLang="en-US"/>
              <a:t>数据可视化的价值</a:t>
            </a:r>
          </a:p>
          <a:p>
            <a:r>
              <a:rPr lang="zh-CN" altLang="en-US"/>
              <a:t> </a:t>
            </a:r>
          </a:p>
          <a:p>
            <a:r>
              <a:rPr lang="zh-CN" altLang="en-US"/>
              <a:t>数据可视化技术</a:t>
            </a:r>
          </a:p>
          <a:p>
            <a:r>
              <a:rPr lang="zh-CN" altLang="en-US"/>
              <a:t> </a:t>
            </a:r>
          </a:p>
          <a:p>
            <a:r>
              <a:rPr lang="zh-CN" altLang="en-US"/>
              <a:t>可视化工具</a:t>
            </a:r>
          </a:p>
          <a:p>
            <a:r>
              <a:rPr lang="zh-CN" altLang="en-US"/>
              <a:t> </a:t>
            </a:r>
          </a:p>
          <a:p>
            <a:r>
              <a:rPr lang="zh-CN" altLang="en-US"/>
              <a:t>交通数据可视化</a:t>
            </a:r>
            <a:endParaRPr lang="en-US" altLang="zh-CN"/>
          </a:p>
        </p:txBody>
      </p:sp>
      <p:sp>
        <p:nvSpPr>
          <p:cNvPr id="1434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编码设计有效性</a:t>
            </a:r>
            <a:endParaRPr lang="en-US" dirty="0">
              <a:solidFill>
                <a:schemeClr val="tx1">
                  <a:lumMod val="75000"/>
                  <a:lumOff val="25000"/>
                </a:schemeClr>
              </a:solidFill>
            </a:endParaRPr>
          </a:p>
        </p:txBody>
      </p:sp>
      <p:sp>
        <p:nvSpPr>
          <p:cNvPr id="40963" name="Content Placeholder 2"/>
          <p:cNvSpPr>
            <a:spLocks noGrp="1"/>
          </p:cNvSpPr>
          <p:nvPr>
            <p:ph idx="1"/>
          </p:nvPr>
        </p:nvSpPr>
        <p:spPr/>
        <p:txBody>
          <a:bodyPr/>
          <a:lstStyle/>
          <a:p>
            <a:r>
              <a:rPr lang="zh-CN" altLang="en-US" dirty="0"/>
              <a:t>有效设计应注意的几个方面：</a:t>
            </a:r>
          </a:p>
          <a:p>
            <a:pPr marL="91440" indent="-91440">
              <a:buFont typeface="Wingdings" pitchFamily="2" charset="2"/>
              <a:buChar char="§"/>
            </a:pPr>
            <a:r>
              <a:rPr lang="zh-CN" altLang="en-US" dirty="0">
                <a:solidFill>
                  <a:schemeClr val="tx1">
                    <a:lumMod val="75000"/>
                    <a:lumOff val="25000"/>
                  </a:schemeClr>
                </a:solidFill>
              </a:rPr>
              <a:t>刻度和轴</a:t>
            </a:r>
          </a:p>
          <a:p>
            <a:pPr marL="91440" indent="-91440">
              <a:buFont typeface="Wingdings" pitchFamily="2" charset="2"/>
              <a:buChar char="§"/>
            </a:pPr>
            <a:r>
              <a:rPr lang="zh-CN" altLang="en-US" dirty="0">
                <a:solidFill>
                  <a:schemeClr val="tx1">
                    <a:lumMod val="75000"/>
                    <a:lumOff val="25000"/>
                  </a:schemeClr>
                </a:solidFill>
              </a:rPr>
              <a:t>纵横比</a:t>
            </a:r>
          </a:p>
          <a:p>
            <a:pPr marL="91440" indent="-91440">
              <a:buFont typeface="Wingdings" pitchFamily="2" charset="2"/>
              <a:buChar char="§"/>
            </a:pPr>
            <a:r>
              <a:rPr lang="zh-CN" altLang="en-US" dirty="0">
                <a:solidFill>
                  <a:schemeClr val="tx1">
                    <a:lumMod val="75000"/>
                    <a:lumOff val="25000"/>
                  </a:schemeClr>
                </a:solidFill>
              </a:rPr>
              <a:t>多维数据</a:t>
            </a:r>
          </a:p>
          <a:p>
            <a:pPr marL="91440" indent="-91440">
              <a:buFont typeface="Wingdings" pitchFamily="2" charset="2"/>
              <a:buChar char="§"/>
            </a:pPr>
            <a:r>
              <a:rPr lang="zh-CN" altLang="en-US" dirty="0">
                <a:solidFill>
                  <a:schemeClr val="tx1">
                    <a:lumMod val="75000"/>
                    <a:lumOff val="25000"/>
                  </a:schemeClr>
                </a:solidFill>
              </a:rPr>
              <a:t>平行坐标</a:t>
            </a:r>
          </a:p>
          <a:p>
            <a:pPr marL="91440" indent="-91440">
              <a:buFont typeface="Wingdings" pitchFamily="2" charset="2"/>
              <a:buChar char="§"/>
            </a:pPr>
            <a:r>
              <a:rPr lang="zh-CN" altLang="en-US" dirty="0">
                <a:solidFill>
                  <a:schemeClr val="tx1">
                    <a:lumMod val="75000"/>
                    <a:lumOff val="25000"/>
                  </a:schemeClr>
                </a:solidFill>
              </a:rPr>
              <a:t>降维</a:t>
            </a:r>
            <a:endParaRPr lang="en-US" altLang="zh-CN" dirty="0">
              <a:solidFill>
                <a:schemeClr val="tx1">
                  <a:lumMod val="75000"/>
                  <a:lumOff val="25000"/>
                </a:schemeClr>
              </a:solidFill>
            </a:endParaRPr>
          </a:p>
        </p:txBody>
      </p:sp>
      <p:sp>
        <p:nvSpPr>
          <p:cNvPr id="4096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编码有效性</a:t>
            </a:r>
            <a:r>
              <a:rPr lang="en-US" altLang="zh-CN" dirty="0">
                <a:solidFill>
                  <a:schemeClr val="tx1">
                    <a:lumMod val="75000"/>
                    <a:lumOff val="25000"/>
                  </a:schemeClr>
                </a:solidFill>
              </a:rPr>
              <a:t>-</a:t>
            </a:r>
            <a:r>
              <a:rPr lang="zh-CN" altLang="en-US" dirty="0">
                <a:solidFill>
                  <a:schemeClr val="tx1">
                    <a:lumMod val="75000"/>
                    <a:lumOff val="25000"/>
                  </a:schemeClr>
                </a:solidFill>
              </a:rPr>
              <a:t>刻度和轴</a:t>
            </a:r>
            <a:endParaRPr lang="en-US" dirty="0">
              <a:solidFill>
                <a:schemeClr val="tx1">
                  <a:lumMod val="75000"/>
                  <a:lumOff val="25000"/>
                </a:schemeClr>
              </a:solidFill>
            </a:endParaRPr>
          </a:p>
        </p:txBody>
      </p:sp>
      <p:sp>
        <p:nvSpPr>
          <p:cNvPr id="4198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21</a:t>
            </a:r>
          </a:p>
        </p:txBody>
      </p:sp>
      <p:pic>
        <p:nvPicPr>
          <p:cNvPr id="4198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1524000"/>
            <a:ext cx="4129087" cy="424180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41990"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24000"/>
            <a:ext cx="4321175" cy="4211638"/>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9">
            <a:extLst/>
          </p:cNvPr>
          <p:cNvSpPr/>
          <p:nvPr/>
        </p:nvSpPr>
        <p:spPr>
          <a:xfrm>
            <a:off x="3767138" y="5848350"/>
            <a:ext cx="3249416" cy="646331"/>
          </a:xfrm>
          <a:prstGeom prst="rect">
            <a:avLst/>
          </a:prstGeom>
        </p:spPr>
        <p:txBody>
          <a:bodyPr wrap="none">
            <a:spAutoFit/>
          </a:bodyPr>
          <a:lstStyle/>
          <a:p>
            <a:pPr eaLnBrk="1" fontAlgn="auto" hangingPunct="1">
              <a:spcBef>
                <a:spcPts val="0"/>
              </a:spcBef>
              <a:spcAft>
                <a:spcPts val="0"/>
              </a:spcAft>
              <a:defRPr/>
            </a:pPr>
            <a:r>
              <a:rPr lang="zh-CN" altLang="en-US" dirty="0">
                <a:solidFill>
                  <a:schemeClr val="tx1">
                    <a:lumMod val="75000"/>
                    <a:lumOff val="25000"/>
                  </a:schemeClr>
                </a:solidFill>
                <a:latin typeface="Avenir Next" panose="020B0503020202020204" pitchFamily="34" charset="0"/>
              </a:rPr>
              <a:t>年二氧化碳浓度</a:t>
            </a:r>
            <a:r>
              <a:rPr lang="en-US" altLang="zh-CN" dirty="0">
                <a:solidFill>
                  <a:schemeClr val="tx1">
                    <a:lumMod val="75000"/>
                    <a:lumOff val="25000"/>
                  </a:schemeClr>
                </a:solidFill>
                <a:latin typeface="Avenir Next" panose="020B0503020202020204" pitchFamily="34" charset="0"/>
              </a:rPr>
              <a:t> [Cleveland 85]</a:t>
            </a:r>
          </a:p>
          <a:p>
            <a:pPr eaLnBrk="1" fontAlgn="auto" hangingPunct="1">
              <a:spcBef>
                <a:spcPts val="0"/>
              </a:spcBef>
              <a:spcAft>
                <a:spcPts val="0"/>
              </a:spcAft>
              <a:defRPr/>
            </a:pPr>
            <a:endParaRPr lang="en-US" dirty="0">
              <a:solidFill>
                <a:schemeClr val="tx1">
                  <a:lumMod val="75000"/>
                  <a:lumOff val="25000"/>
                </a:schemeClr>
              </a:solidFill>
              <a:latin typeface="Avenir Next" panose="020B0503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编码效率</a:t>
            </a:r>
            <a:r>
              <a:rPr lang="en-US" altLang="zh-CN">
                <a:solidFill>
                  <a:schemeClr val="tx1">
                    <a:lumMod val="75000"/>
                    <a:lumOff val="25000"/>
                  </a:schemeClr>
                </a:solidFill>
              </a:rPr>
              <a:t>-</a:t>
            </a:r>
            <a:r>
              <a:rPr lang="zh-CN" altLang="en-US">
                <a:solidFill>
                  <a:schemeClr val="tx1">
                    <a:lumMod val="75000"/>
                    <a:lumOff val="25000"/>
                  </a:schemeClr>
                </a:solidFill>
              </a:rPr>
              <a:t>刻度和轴</a:t>
            </a:r>
            <a:endParaRPr lang="en-US" dirty="0">
              <a:solidFill>
                <a:schemeClr val="tx1">
                  <a:lumMod val="75000"/>
                  <a:lumOff val="25000"/>
                </a:schemeClr>
              </a:solidFill>
            </a:endParaRPr>
          </a:p>
        </p:txBody>
      </p:sp>
      <p:sp>
        <p:nvSpPr>
          <p:cNvPr id="3" name="Content Placeholder 2">
            <a:extLst/>
          </p:cNvPr>
          <p:cNvSpPr>
            <a:spLocks noGrp="1"/>
          </p:cNvSpPr>
          <p:nvPr>
            <p:ph idx="1"/>
          </p:nvPr>
        </p:nvSpPr>
        <p:spPr>
          <a:xfrm>
            <a:off x="1096963" y="4059238"/>
            <a:ext cx="10058400" cy="2144712"/>
          </a:xfrm>
        </p:spPr>
        <p:txBody>
          <a:bodyPr>
            <a:normAutofit/>
          </a:bodyPr>
          <a:lstStyle/>
          <a:p>
            <a:pPr>
              <a:lnSpc>
                <a:spcPct val="80000"/>
              </a:lnSpc>
            </a:pPr>
            <a:r>
              <a:rPr lang="zh-CN" altLang="en-US" b="1" dirty="0"/>
              <a:t>简单</a:t>
            </a:r>
            <a:r>
              <a:rPr lang="en-US" altLang="zh-CN" dirty="0"/>
              <a:t>—</a:t>
            </a:r>
            <a:r>
              <a:rPr lang="zh-CN" altLang="en-US" dirty="0"/>
              <a:t>数字是</a:t>
            </a:r>
            <a:r>
              <a:rPr lang="en-US" altLang="zh-CN" dirty="0"/>
              <a:t>10</a:t>
            </a:r>
            <a:r>
              <a:rPr lang="zh-CN" altLang="en-US" dirty="0"/>
              <a:t>、</a:t>
            </a:r>
            <a:r>
              <a:rPr lang="en-US" altLang="zh-CN" dirty="0"/>
              <a:t>5</a:t>
            </a:r>
            <a:r>
              <a:rPr lang="zh-CN" altLang="en-US" dirty="0"/>
              <a:t>、</a:t>
            </a:r>
            <a:r>
              <a:rPr lang="en-US" altLang="zh-CN" dirty="0"/>
              <a:t>2</a:t>
            </a:r>
            <a:r>
              <a:rPr lang="zh-CN" altLang="en-US" dirty="0"/>
              <a:t>的倍数</a:t>
            </a:r>
          </a:p>
          <a:p>
            <a:pPr>
              <a:lnSpc>
                <a:spcPct val="80000"/>
              </a:lnSpc>
            </a:pPr>
            <a:r>
              <a:rPr lang="zh-CN" altLang="en-US" b="1" dirty="0"/>
              <a:t>覆盖率</a:t>
            </a:r>
            <a:r>
              <a:rPr lang="en-US" altLang="zh-CN" dirty="0"/>
              <a:t>—</a:t>
            </a:r>
            <a:r>
              <a:rPr lang="zh-CN" altLang="en-US" dirty="0"/>
              <a:t>数据末尾附近的记号</a:t>
            </a:r>
          </a:p>
          <a:p>
            <a:pPr>
              <a:lnSpc>
                <a:spcPct val="80000"/>
              </a:lnSpc>
            </a:pPr>
            <a:r>
              <a:rPr lang="zh-CN" altLang="en-US" b="1" dirty="0"/>
              <a:t>密度</a:t>
            </a:r>
            <a:r>
              <a:rPr lang="en-US" altLang="zh-CN" dirty="0"/>
              <a:t>—</a:t>
            </a:r>
            <a:r>
              <a:rPr lang="zh-CN" altLang="en-US" dirty="0"/>
              <a:t>不要太多，也要不太少</a:t>
            </a:r>
          </a:p>
          <a:p>
            <a:pPr>
              <a:lnSpc>
                <a:spcPct val="80000"/>
              </a:lnSpc>
            </a:pPr>
            <a:r>
              <a:rPr lang="zh-CN" altLang="en-US" b="1" dirty="0"/>
              <a:t>易读性</a:t>
            </a:r>
            <a:r>
              <a:rPr lang="en-US" altLang="zh-CN" dirty="0"/>
              <a:t>—</a:t>
            </a:r>
            <a:r>
              <a:rPr lang="zh-CN" altLang="en-US" dirty="0"/>
              <a:t>空白、水平文本、大小</a:t>
            </a:r>
            <a:endParaRPr lang="en-US" altLang="zh-CN" dirty="0"/>
          </a:p>
        </p:txBody>
      </p:sp>
      <p:sp>
        <p:nvSpPr>
          <p:cNvPr id="4403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22</a:t>
            </a:r>
          </a:p>
        </p:txBody>
      </p:sp>
      <p:pic>
        <p:nvPicPr>
          <p:cNvPr id="44038"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1295400"/>
            <a:ext cx="96139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编码效率</a:t>
            </a:r>
            <a:r>
              <a:rPr lang="en-US" altLang="zh-CN">
                <a:solidFill>
                  <a:schemeClr val="tx1">
                    <a:lumMod val="75000"/>
                    <a:lumOff val="25000"/>
                  </a:schemeClr>
                </a:solidFill>
              </a:rPr>
              <a:t>-</a:t>
            </a:r>
            <a:r>
              <a:rPr lang="zh-CN" altLang="en-US">
                <a:solidFill>
                  <a:schemeClr val="tx1">
                    <a:lumMod val="75000"/>
                    <a:lumOff val="25000"/>
                  </a:schemeClr>
                </a:solidFill>
              </a:rPr>
              <a:t>刻度和轴</a:t>
            </a:r>
            <a:endParaRPr lang="en-US" dirty="0">
              <a:solidFill>
                <a:schemeClr val="tx1">
                  <a:lumMod val="75000"/>
                  <a:lumOff val="25000"/>
                </a:schemeClr>
              </a:solidFill>
            </a:endParaRPr>
          </a:p>
        </p:txBody>
      </p:sp>
      <p:sp>
        <p:nvSpPr>
          <p:cNvPr id="45059" name="Content Placeholder 2"/>
          <p:cNvSpPr>
            <a:spLocks noGrp="1"/>
          </p:cNvSpPr>
          <p:nvPr>
            <p:ph idx="1"/>
          </p:nvPr>
        </p:nvSpPr>
        <p:spPr>
          <a:xfrm>
            <a:off x="1096963" y="1241425"/>
            <a:ext cx="5935662" cy="5059363"/>
          </a:xfrm>
        </p:spPr>
        <p:txBody>
          <a:bodyPr/>
          <a:lstStyle/>
          <a:p>
            <a:r>
              <a:rPr lang="zh-CN" altLang="en-US" b="1" dirty="0"/>
              <a:t>线性尺度与对数尺度</a:t>
            </a:r>
          </a:p>
          <a:p>
            <a:pPr marL="384048" lvl="1" indent="-182880"/>
            <a:r>
              <a:rPr lang="zh-CN" altLang="en-US" b="1" dirty="0">
                <a:solidFill>
                  <a:schemeClr val="tx1">
                    <a:lumMod val="75000"/>
                    <a:lumOff val="25000"/>
                  </a:schemeClr>
                </a:solidFill>
              </a:rPr>
              <a:t>解决数据倾斜</a:t>
            </a:r>
            <a:r>
              <a:rPr lang="zh-CN" altLang="en-US" dirty="0">
                <a:solidFill>
                  <a:schemeClr val="tx1">
                    <a:lumMod val="75000"/>
                    <a:lumOff val="25000"/>
                  </a:schemeClr>
                </a:solidFill>
              </a:rPr>
              <a:t>（例如，长尾、离群值）</a:t>
            </a:r>
          </a:p>
          <a:p>
            <a:pPr marL="384048" lvl="1" indent="-182880"/>
            <a:r>
              <a:rPr lang="zh-CN" altLang="en-US" dirty="0">
                <a:solidFill>
                  <a:schemeClr val="tx1">
                    <a:lumMod val="75000"/>
                    <a:lumOff val="25000"/>
                  </a:schemeClr>
                </a:solidFill>
              </a:rPr>
              <a:t>允许在多个数量级内和之间进行比较。</a:t>
            </a:r>
          </a:p>
          <a:p>
            <a:pPr marL="384048" lvl="1" indent="-182880"/>
            <a:r>
              <a:rPr lang="zh-CN" altLang="en-US" b="1" dirty="0">
                <a:solidFill>
                  <a:schemeClr val="tx1">
                    <a:lumMod val="75000"/>
                    <a:lumOff val="25000"/>
                  </a:schemeClr>
                </a:solidFill>
              </a:rPr>
              <a:t>关注乘法因子</a:t>
            </a:r>
            <a:r>
              <a:rPr lang="zh-CN" altLang="en-US" dirty="0">
                <a:solidFill>
                  <a:schemeClr val="tx1">
                    <a:lumMod val="75000"/>
                    <a:lumOff val="25000"/>
                  </a:schemeClr>
                </a:solidFill>
              </a:rPr>
              <a:t>（而不是加法）</a:t>
            </a:r>
          </a:p>
          <a:p>
            <a:pPr marL="384048" lvl="1" indent="-182880"/>
            <a:r>
              <a:rPr lang="zh-CN" altLang="en-US" dirty="0">
                <a:solidFill>
                  <a:schemeClr val="tx1">
                    <a:lumMod val="75000"/>
                    <a:lumOff val="25000"/>
                  </a:schemeClr>
                </a:solidFill>
              </a:rPr>
              <a:t>记住对数将</a:t>
            </a:r>
            <a:r>
              <a:rPr lang="en-US" altLang="zh-CN" dirty="0">
                <a:solidFill>
                  <a:schemeClr val="tx1">
                    <a:lumMod val="75000"/>
                    <a:lumOff val="25000"/>
                  </a:schemeClr>
                </a:solidFill>
              </a:rPr>
              <a:t>×</a:t>
            </a:r>
            <a:r>
              <a:rPr lang="zh-CN" altLang="en-US" dirty="0">
                <a:solidFill>
                  <a:schemeClr val="tx1">
                    <a:lumMod val="75000"/>
                    <a:lumOff val="25000"/>
                  </a:schemeClr>
                </a:solidFill>
              </a:rPr>
              <a:t>转换为</a:t>
            </a:r>
            <a:r>
              <a:rPr lang="en-US" altLang="zh-CN" dirty="0">
                <a:solidFill>
                  <a:schemeClr val="tx1">
                    <a:lumMod val="75000"/>
                    <a:lumOff val="25000"/>
                  </a:schemeClr>
                </a:solidFill>
              </a:rPr>
              <a:t>+</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pPr marL="384048" lvl="1" indent="-182880"/>
            <a:r>
              <a:rPr lang="zh-CN" altLang="en-US" dirty="0">
                <a:solidFill>
                  <a:schemeClr val="tx1">
                    <a:lumMod val="75000"/>
                    <a:lumOff val="25000"/>
                  </a:schemeClr>
                </a:solidFill>
              </a:rPr>
              <a:t>百分比变化，而非线性差异。</a:t>
            </a:r>
          </a:p>
          <a:p>
            <a:r>
              <a:rPr lang="zh-CN" altLang="en-US" dirty="0"/>
              <a:t>约束：</a:t>
            </a:r>
            <a:r>
              <a:rPr lang="zh-CN" altLang="en-US" b="1" dirty="0"/>
              <a:t>正值，非零值</a:t>
            </a:r>
          </a:p>
          <a:p>
            <a:r>
              <a:rPr lang="zh-CN" altLang="en-US" dirty="0"/>
              <a:t>约束：</a:t>
            </a:r>
            <a:r>
              <a:rPr lang="zh-CN" altLang="en-US" b="1" dirty="0"/>
              <a:t>读者熟悉度？</a:t>
            </a:r>
            <a:endParaRPr lang="en-US" altLang="zh-CN" dirty="0"/>
          </a:p>
        </p:txBody>
      </p:sp>
      <p:sp>
        <p:nvSpPr>
          <p:cNvPr id="4506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23</a:t>
            </a:r>
          </a:p>
        </p:txBody>
      </p:sp>
      <p:pic>
        <p:nvPicPr>
          <p:cNvPr id="4506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6138" y="1289050"/>
            <a:ext cx="4016375"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Rectangle 8"/>
          <p:cNvSpPr>
            <a:spLocks noChangeArrowheads="1"/>
          </p:cNvSpPr>
          <p:nvPr/>
        </p:nvSpPr>
        <p:spPr bwMode="auto">
          <a:xfrm>
            <a:off x="5441950" y="6380163"/>
            <a:ext cx="609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1400"/>
              <a:t>https://thumbor.forbes.com/thumbor/474x586/https</a:t>
            </a:r>
            <a:r>
              <a:rPr lang="zh-CN" altLang="en-US" sz="1400"/>
              <a:t>：</a:t>
            </a:r>
            <a:r>
              <a:rPr lang="en-US" altLang="zh-CN" sz="1400"/>
              <a:t>//</a:t>
            </a:r>
            <a:r>
              <a:rPr lang="zh-CN" altLang="en-US" sz="1400"/>
              <a:t>博客</a:t>
            </a:r>
            <a:r>
              <a:rPr lang="en-US" altLang="zh-CN" sz="1400"/>
              <a:t>-images.forbes.com/naomirobbins/files/2012/01/linear_</a:t>
            </a:r>
            <a:r>
              <a:rPr lang="zh-CN" altLang="en-US" sz="1400"/>
              <a:t>日志</a:t>
            </a:r>
            <a:r>
              <a:rPr lang="en-US" altLang="zh-CN" sz="1400"/>
              <a:t>.jpg</a:t>
            </a:r>
            <a:r>
              <a:rPr lang="zh-CN" altLang="en-US" sz="1400"/>
              <a:t>？宽度</a:t>
            </a:r>
            <a:r>
              <a:rPr lang="en-US" altLang="zh-CN" sz="1400"/>
              <a:t>=960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编码效率</a:t>
            </a:r>
            <a:r>
              <a:rPr lang="en-US" altLang="zh-CN">
                <a:solidFill>
                  <a:schemeClr val="tx1">
                    <a:lumMod val="75000"/>
                    <a:lumOff val="25000"/>
                  </a:schemeClr>
                </a:solidFill>
              </a:rPr>
              <a:t>-</a:t>
            </a:r>
            <a:r>
              <a:rPr lang="zh-CN" altLang="en-US">
                <a:solidFill>
                  <a:schemeClr val="tx1">
                    <a:lumMod val="75000"/>
                    <a:lumOff val="25000"/>
                  </a:schemeClr>
                </a:solidFill>
              </a:rPr>
              <a:t>纵横比</a:t>
            </a:r>
            <a:endParaRPr lang="en-US" dirty="0">
              <a:solidFill>
                <a:schemeClr val="tx1">
                  <a:lumMod val="75000"/>
                  <a:lumOff val="25000"/>
                </a:schemeClr>
              </a:solidFill>
            </a:endParaRPr>
          </a:p>
        </p:txBody>
      </p:sp>
      <p:sp>
        <p:nvSpPr>
          <p:cNvPr id="47107" name="Content Placeholder 2"/>
          <p:cNvSpPr>
            <a:spLocks noGrp="1"/>
          </p:cNvSpPr>
          <p:nvPr>
            <p:ph idx="1"/>
          </p:nvPr>
        </p:nvSpPr>
        <p:spPr/>
        <p:txBody>
          <a:bodyPr/>
          <a:lstStyle/>
          <a:p>
            <a:r>
              <a:rPr lang="zh-CN" altLang="en-US" b="1" dirty="0"/>
              <a:t>倾斜至</a:t>
            </a:r>
            <a:r>
              <a:rPr lang="en-US" altLang="zh-CN" b="1" dirty="0"/>
              <a:t>45°</a:t>
            </a:r>
          </a:p>
          <a:p>
            <a:r>
              <a:rPr lang="zh-CN" altLang="en-US" dirty="0"/>
              <a:t>为了促进对趋势的感知，最大限度地提高线段方向的可分辨性</a:t>
            </a:r>
            <a:endParaRPr lang="en-US" altLang="zh-CN" dirty="0"/>
          </a:p>
        </p:txBody>
      </p:sp>
      <p:sp>
        <p:nvSpPr>
          <p:cNvPr id="471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24</a:t>
            </a:r>
          </a:p>
        </p:txBody>
      </p:sp>
      <p:pic>
        <p:nvPicPr>
          <p:cNvPr id="4711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26100" y="2959100"/>
            <a:ext cx="939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81275" y="2635250"/>
            <a:ext cx="709136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Rectangle 8"/>
          <p:cNvSpPr>
            <a:spLocks noChangeArrowheads="1"/>
          </p:cNvSpPr>
          <p:nvPr/>
        </p:nvSpPr>
        <p:spPr bwMode="auto">
          <a:xfrm>
            <a:off x="2733675" y="5724525"/>
            <a:ext cx="3127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2400">
                <a:solidFill>
                  <a:srgbClr val="000000"/>
                </a:solidFill>
                <a:latin typeface="Avenir Next"/>
              </a:rPr>
              <a:t>直线</a:t>
            </a:r>
            <a:r>
              <a:rPr lang="en-US" altLang="zh-CN" sz="2400">
                <a:solidFill>
                  <a:srgbClr val="000000"/>
                </a:solidFill>
                <a:latin typeface="Avenir Next"/>
              </a:rPr>
              <a:t>-&gt;45°</a:t>
            </a:r>
          </a:p>
        </p:txBody>
      </p:sp>
      <p:sp>
        <p:nvSpPr>
          <p:cNvPr id="47113" name="Rectangle 9"/>
          <p:cNvSpPr>
            <a:spLocks noChangeArrowheads="1"/>
          </p:cNvSpPr>
          <p:nvPr/>
        </p:nvSpPr>
        <p:spPr bwMode="auto">
          <a:xfrm>
            <a:off x="7345363" y="5691188"/>
            <a:ext cx="1356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2400"/>
              <a:t>椭圆</a:t>
            </a:r>
            <a:r>
              <a:rPr lang="en-US" altLang="zh-CN" sz="2400"/>
              <a:t>-&gt;</a:t>
            </a:r>
            <a:r>
              <a:rPr lang="zh-CN" altLang="en-US" sz="2400"/>
              <a:t>圆</a:t>
            </a:r>
            <a:endParaRPr lang="en-US" altLang="zh-CN" sz="2400"/>
          </a:p>
        </p:txBody>
      </p:sp>
      <p:sp>
        <p:nvSpPr>
          <p:cNvPr id="47114" name="Rectangle 10"/>
          <p:cNvSpPr>
            <a:spLocks noChangeArrowheads="1"/>
          </p:cNvSpPr>
          <p:nvPr/>
        </p:nvSpPr>
        <p:spPr bwMode="auto">
          <a:xfrm>
            <a:off x="10066338" y="5967413"/>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a:solidFill>
                  <a:srgbClr val="000000"/>
                </a:solidFill>
                <a:latin typeface="Avenir Next"/>
              </a:rPr>
              <a:t>【Talbot</a:t>
            </a:r>
            <a:r>
              <a:rPr lang="zh-CN" altLang="en-US">
                <a:solidFill>
                  <a:srgbClr val="000000"/>
                </a:solidFill>
                <a:latin typeface="Avenir Next"/>
              </a:rPr>
              <a:t>等人，</a:t>
            </a:r>
            <a:r>
              <a:rPr lang="en-US" altLang="zh-CN">
                <a:solidFill>
                  <a:srgbClr val="000000"/>
                </a:solidFill>
                <a:latin typeface="Avenir Next"/>
              </a:rPr>
              <a:t>2011</a:t>
            </a:r>
            <a:r>
              <a:rPr lang="zh-CN" altLang="en-US">
                <a:solidFill>
                  <a:srgbClr val="000000"/>
                </a:solidFill>
                <a:latin typeface="Avenir Next"/>
              </a:rPr>
              <a:t>年</a:t>
            </a:r>
            <a:r>
              <a:rPr lang="en-US" altLang="zh-CN">
                <a:solidFill>
                  <a:srgbClr val="000000"/>
                </a:solidFill>
                <a:latin typeface="Avenir Next"/>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noAutofit/>
          </a:bodyPr>
          <a:lstStyle/>
          <a:p>
            <a:pPr fontAlgn="auto">
              <a:spcAft>
                <a:spcPts val="0"/>
              </a:spcAft>
              <a:defRPr/>
            </a:pPr>
            <a:r>
              <a:rPr lang="zh-CN" altLang="en-US" sz="4000">
                <a:solidFill>
                  <a:schemeClr val="tx1">
                    <a:lumMod val="75000"/>
                    <a:lumOff val="25000"/>
                  </a:schemeClr>
                </a:solidFill>
              </a:rPr>
              <a:t>编码有效性</a:t>
            </a:r>
            <a:r>
              <a:rPr lang="en-US" altLang="zh-CN" sz="4000">
                <a:solidFill>
                  <a:schemeClr val="tx1">
                    <a:lumMod val="75000"/>
                    <a:lumOff val="25000"/>
                  </a:schemeClr>
                </a:solidFill>
              </a:rPr>
              <a:t>-</a:t>
            </a:r>
            <a:r>
              <a:rPr lang="zh-CN" altLang="en-US" sz="4000">
                <a:solidFill>
                  <a:schemeClr val="tx1">
                    <a:lumMod val="75000"/>
                    <a:lumOff val="25000"/>
                  </a:schemeClr>
                </a:solidFill>
              </a:rPr>
              <a:t>多维数据</a:t>
            </a:r>
            <a:endParaRPr lang="en-US" sz="4000" dirty="0">
              <a:solidFill>
                <a:schemeClr val="tx1">
                  <a:lumMod val="75000"/>
                  <a:lumOff val="25000"/>
                </a:schemeClr>
              </a:solidFill>
            </a:endParaRPr>
          </a:p>
        </p:txBody>
      </p:sp>
      <p:sp>
        <p:nvSpPr>
          <p:cNvPr id="4915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25</a:t>
            </a:r>
          </a:p>
        </p:txBody>
      </p:sp>
      <p:sp>
        <p:nvSpPr>
          <p:cNvPr id="49157" name="Content Placeholder 8"/>
          <p:cNvSpPr>
            <a:spLocks noGrp="1"/>
          </p:cNvSpPr>
          <p:nvPr>
            <p:ph idx="1"/>
          </p:nvPr>
        </p:nvSpPr>
        <p:spPr>
          <a:xfrm>
            <a:off x="5753100" y="1343025"/>
            <a:ext cx="5151967" cy="488950"/>
          </a:xfrm>
        </p:spPr>
        <p:txBody>
          <a:bodyPr/>
          <a:lstStyle/>
          <a:p>
            <a:pPr algn="ctr"/>
            <a:r>
              <a:rPr lang="zh-CN" altLang="en-US" b="1" dirty="0"/>
              <a:t>小而多图</a:t>
            </a:r>
            <a:r>
              <a:rPr lang="en-US" altLang="zh-CN" b="1" dirty="0"/>
              <a:t>(Small Multiples)</a:t>
            </a:r>
            <a:endParaRPr lang="en-US" altLang="zh-CN" dirty="0"/>
          </a:p>
        </p:txBody>
      </p:sp>
      <p:pic>
        <p:nvPicPr>
          <p:cNvPr id="49158"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1925638"/>
            <a:ext cx="4119562"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Content Placeholder 8"/>
          <p:cNvSpPr txBox="1">
            <a:spLocks/>
          </p:cNvSpPr>
          <p:nvPr/>
        </p:nvSpPr>
        <p:spPr bwMode="auto">
          <a:xfrm>
            <a:off x="1127125" y="1343025"/>
            <a:ext cx="35607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8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sz="2400">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9pPr>
          </a:lstStyle>
          <a:p>
            <a:pPr algn="ctr" defTabSz="914400" eaLnBrk="1" hangingPunct="1"/>
            <a:r>
              <a:rPr lang="zh-CN" altLang="en-US" b="1" dirty="0"/>
              <a:t>散点图矩阵</a:t>
            </a:r>
            <a:endParaRPr lang="en-US" altLang="zh-CN" dirty="0"/>
          </a:p>
        </p:txBody>
      </p:sp>
      <p:pic>
        <p:nvPicPr>
          <p:cNvPr id="49160"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7338" y="2582863"/>
            <a:ext cx="6604000"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p:cNvPr>
          <p:cNvSpPr/>
          <p:nvPr/>
        </p:nvSpPr>
        <p:spPr>
          <a:xfrm>
            <a:off x="9005888" y="5984875"/>
            <a:ext cx="2372765" cy="307777"/>
          </a:xfrm>
          <a:prstGeom prst="rect">
            <a:avLst/>
          </a:prstGeom>
        </p:spPr>
        <p:txBody>
          <a:bodyPr wrap="none">
            <a:spAutoFit/>
          </a:bodyPr>
          <a:lstStyle/>
          <a:p>
            <a:pPr eaLnBrk="1" fontAlgn="auto" hangingPunct="1">
              <a:spcBef>
                <a:spcPts val="0"/>
              </a:spcBef>
              <a:spcAft>
                <a:spcPts val="0"/>
              </a:spcAft>
              <a:defRPr/>
            </a:pPr>
            <a:r>
              <a:rPr lang="en-US" sz="1400">
                <a:solidFill>
                  <a:schemeClr val="tx1">
                    <a:lumMod val="75000"/>
                    <a:lumOff val="25000"/>
                  </a:schemeClr>
                </a:solidFill>
                <a:latin typeface="Avenir Next" panose="020B0503020202020204" pitchFamily="34" charset="0"/>
              </a:rPr>
              <a:t>[MacEachren'95，</a:t>
            </a:r>
            <a:r>
              <a:rPr lang="zh-CN" altLang="en-US" sz="1400">
                <a:solidFill>
                  <a:schemeClr val="tx1">
                    <a:lumMod val="75000"/>
                    <a:lumOff val="25000"/>
                  </a:schemeClr>
                </a:solidFill>
                <a:latin typeface="Avenir Next" panose="020B0503020202020204" pitchFamily="34" charset="0"/>
              </a:rPr>
              <a:t>图</a:t>
            </a:r>
            <a:r>
              <a:rPr lang="en-US" altLang="zh-CN" sz="1400">
                <a:solidFill>
                  <a:schemeClr val="tx1">
                    <a:lumMod val="75000"/>
                    <a:lumOff val="25000"/>
                  </a:schemeClr>
                </a:solidFill>
                <a:latin typeface="Avenir Next" panose="020B0503020202020204" pitchFamily="34" charset="0"/>
              </a:rPr>
              <a:t>2.11</a:t>
            </a:r>
            <a:r>
              <a:rPr lang="zh-CN" altLang="en-US" sz="1400">
                <a:solidFill>
                  <a:schemeClr val="tx1">
                    <a:lumMod val="75000"/>
                    <a:lumOff val="25000"/>
                  </a:schemeClr>
                </a:solidFill>
                <a:latin typeface="Avenir Next" panose="020B0503020202020204" pitchFamily="34" charset="0"/>
              </a:rPr>
              <a:t>，第</a:t>
            </a:r>
            <a:r>
              <a:rPr lang="en-US" altLang="zh-CN" sz="1400">
                <a:solidFill>
                  <a:schemeClr val="tx1">
                    <a:lumMod val="75000"/>
                    <a:lumOff val="25000"/>
                  </a:schemeClr>
                </a:solidFill>
                <a:latin typeface="Avenir Next" panose="020B0503020202020204" pitchFamily="34" charset="0"/>
              </a:rPr>
              <a:t>38</a:t>
            </a:r>
            <a:r>
              <a:rPr lang="zh-CN" altLang="en-US" sz="1400">
                <a:solidFill>
                  <a:schemeClr val="tx1">
                    <a:lumMod val="75000"/>
                    <a:lumOff val="25000"/>
                  </a:schemeClr>
                </a:solidFill>
                <a:latin typeface="Avenir Next" panose="020B0503020202020204" pitchFamily="34" charset="0"/>
              </a:rPr>
              <a:t>页</a:t>
            </a:r>
            <a:r>
              <a:rPr lang="en-US" altLang="zh-CN" sz="1400">
                <a:solidFill>
                  <a:schemeClr val="tx1">
                    <a:lumMod val="75000"/>
                    <a:lumOff val="25000"/>
                  </a:schemeClr>
                </a:solidFill>
                <a:latin typeface="Avenir Next" panose="020B0503020202020204" pitchFamily="34" charset="0"/>
              </a:rPr>
              <a:t>]</a:t>
            </a:r>
            <a:endParaRPr lang="en-US" sz="1400" dirty="0">
              <a:solidFill>
                <a:schemeClr val="tx1">
                  <a:lumMod val="75000"/>
                  <a:lumOff val="25000"/>
                </a:schemeClr>
              </a:solidFill>
              <a:latin typeface="Avenir Next" panose="020B0503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noAutofit/>
          </a:bodyPr>
          <a:lstStyle/>
          <a:p>
            <a:pPr fontAlgn="auto">
              <a:spcAft>
                <a:spcPts val="0"/>
              </a:spcAft>
              <a:defRPr/>
            </a:pPr>
            <a:r>
              <a:rPr lang="zh-CN" altLang="en-US" sz="4400">
                <a:solidFill>
                  <a:schemeClr val="tx1">
                    <a:lumMod val="75000"/>
                    <a:lumOff val="25000"/>
                  </a:schemeClr>
                </a:solidFill>
              </a:rPr>
              <a:t>编码效率</a:t>
            </a:r>
            <a:r>
              <a:rPr lang="en-US" altLang="zh-CN" sz="4400">
                <a:solidFill>
                  <a:schemeClr val="tx1">
                    <a:lumMod val="75000"/>
                    <a:lumOff val="25000"/>
                  </a:schemeClr>
                </a:solidFill>
              </a:rPr>
              <a:t>-</a:t>
            </a:r>
            <a:r>
              <a:rPr lang="zh-CN" altLang="en-US" sz="4400">
                <a:solidFill>
                  <a:schemeClr val="tx1">
                    <a:lumMod val="75000"/>
                    <a:lumOff val="25000"/>
                  </a:schemeClr>
                </a:solidFill>
              </a:rPr>
              <a:t>平行坐标</a:t>
            </a:r>
            <a:endParaRPr lang="en-US" sz="4400" dirty="0">
              <a:solidFill>
                <a:schemeClr val="tx1">
                  <a:lumMod val="75000"/>
                  <a:lumOff val="25000"/>
                </a:schemeClr>
              </a:solidFill>
            </a:endParaRPr>
          </a:p>
        </p:txBody>
      </p:sp>
      <p:pic>
        <p:nvPicPr>
          <p:cNvPr id="50179"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408738" y="3703638"/>
            <a:ext cx="4622800" cy="2463800"/>
          </a:xfrm>
        </p:spPr>
      </p:pic>
      <p:sp>
        <p:nvSpPr>
          <p:cNvPr id="5018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26</a:t>
            </a:r>
          </a:p>
        </p:txBody>
      </p:sp>
      <p:sp>
        <p:nvSpPr>
          <p:cNvPr id="50182" name="Content Placeholder 2"/>
          <p:cNvSpPr txBox="1">
            <a:spLocks/>
          </p:cNvSpPr>
          <p:nvPr/>
        </p:nvSpPr>
        <p:spPr bwMode="auto">
          <a:xfrm>
            <a:off x="1096963" y="1241425"/>
            <a:ext cx="100584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8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sz="2400">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9pPr>
          </a:lstStyle>
          <a:p>
            <a:pPr defTabSz="914400" eaLnBrk="1" hangingPunct="1"/>
            <a:r>
              <a:rPr lang="en-US" altLang="zh-CN" sz="2400" dirty="0"/>
              <a:t>1</a:t>
            </a:r>
            <a:r>
              <a:rPr lang="zh-CN" altLang="en-US" sz="2400" dirty="0"/>
              <a:t>、为每个变量绘制平行轴。</a:t>
            </a:r>
            <a:endParaRPr lang="en-US" altLang="zh-CN" sz="2400" dirty="0"/>
          </a:p>
          <a:p>
            <a:pPr defTabSz="914400" eaLnBrk="1" hangingPunct="1"/>
            <a:r>
              <a:rPr lang="en-US" altLang="zh-CN" sz="2400" dirty="0"/>
              <a:t>2</a:t>
            </a:r>
            <a:r>
              <a:rPr lang="zh-CN" altLang="en-US" sz="2400" dirty="0"/>
              <a:t>、对于每个元组，连接每个轴上的点</a:t>
            </a:r>
            <a:endParaRPr lang="en-US" altLang="zh-CN" sz="2400" dirty="0"/>
          </a:p>
          <a:p>
            <a:pPr defTabSz="914400" eaLnBrk="1" hangingPunct="1"/>
            <a:r>
              <a:rPr lang="zh-CN" altLang="en-US" sz="2400" dirty="0"/>
              <a:t>相邻轴之间：线交叉意味着负相关性，共享斜率意味着位置相关性。</a:t>
            </a:r>
            <a:endParaRPr lang="en-US" altLang="zh-CN" sz="2400" dirty="0"/>
          </a:p>
          <a:p>
            <a:pPr defTabSz="914400" eaLnBrk="1" hangingPunct="1"/>
            <a:r>
              <a:rPr lang="zh-CN" altLang="en-US" sz="2400" dirty="0"/>
              <a:t>完整的图表可能杂乱无章。</a:t>
            </a:r>
            <a:r>
              <a:rPr lang="zh-CN" altLang="en-US" sz="2400" b="1" dirty="0"/>
              <a:t>交互选择</a:t>
            </a:r>
            <a:r>
              <a:rPr lang="zh-CN" altLang="en-US" sz="2400" dirty="0"/>
              <a:t>可以用来评估多元关系。</a:t>
            </a:r>
            <a:endParaRPr lang="en-US" altLang="zh-CN" sz="2400" dirty="0"/>
          </a:p>
        </p:txBody>
      </p:sp>
      <p:sp>
        <p:nvSpPr>
          <p:cNvPr id="50183" name="Content Placeholder 2"/>
          <p:cNvSpPr txBox="1">
            <a:spLocks/>
          </p:cNvSpPr>
          <p:nvPr/>
        </p:nvSpPr>
        <p:spPr bwMode="auto">
          <a:xfrm>
            <a:off x="1096963" y="4289425"/>
            <a:ext cx="46228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8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sz="2400">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9pPr>
          </a:lstStyle>
          <a:p>
            <a:pPr defTabSz="914400" eaLnBrk="1" hangingPunct="1"/>
            <a:r>
              <a:rPr lang="zh-CN" altLang="en-US" sz="2400" dirty="0"/>
              <a:t>高度敏感的轴刻度和排序。</a:t>
            </a:r>
            <a:endParaRPr lang="en-US" altLang="zh-CN" sz="2400" dirty="0"/>
          </a:p>
          <a:p>
            <a:pPr defTabSz="914400" eaLnBrk="1" hangingPunct="1"/>
            <a:r>
              <a:rPr lang="zh-CN" altLang="en-US" sz="2400" dirty="0"/>
              <a:t>有效使用所需的专业知识！</a:t>
            </a:r>
            <a:endParaRPr lang="en-US" altLang="zh-CN"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1096963" y="123825"/>
            <a:ext cx="10474325" cy="998538"/>
          </a:xfrm>
        </p:spPr>
        <p:txBody>
          <a:bodyPr>
            <a:noAutofit/>
          </a:bodyPr>
          <a:lstStyle/>
          <a:p>
            <a:pPr fontAlgn="auto">
              <a:spcAft>
                <a:spcPts val="0"/>
              </a:spcAft>
              <a:defRPr/>
            </a:pPr>
            <a:r>
              <a:rPr lang="zh-CN" altLang="en-US" sz="4000">
                <a:solidFill>
                  <a:schemeClr val="tx1">
                    <a:lumMod val="75000"/>
                    <a:lumOff val="25000"/>
                  </a:schemeClr>
                </a:solidFill>
              </a:rPr>
              <a:t>编码有效性</a:t>
            </a:r>
            <a:r>
              <a:rPr lang="en-US" altLang="zh-CN" sz="4000">
                <a:solidFill>
                  <a:schemeClr val="tx1">
                    <a:lumMod val="75000"/>
                    <a:lumOff val="25000"/>
                  </a:schemeClr>
                </a:solidFill>
              </a:rPr>
              <a:t>-</a:t>
            </a:r>
            <a:r>
              <a:rPr lang="zh-CN" altLang="en-US" sz="4000">
                <a:solidFill>
                  <a:schemeClr val="tx1">
                    <a:lumMod val="75000"/>
                    <a:lumOff val="25000"/>
                  </a:schemeClr>
                </a:solidFill>
              </a:rPr>
              <a:t>降维</a:t>
            </a:r>
            <a:endParaRPr lang="en-US" sz="4000" dirty="0">
              <a:solidFill>
                <a:schemeClr val="tx1">
                  <a:lumMod val="75000"/>
                  <a:lumOff val="25000"/>
                </a:schemeClr>
              </a:solidFill>
            </a:endParaRPr>
          </a:p>
        </p:txBody>
      </p:sp>
      <p:sp>
        <p:nvSpPr>
          <p:cNvPr id="52227" name="Content Placeholder 2"/>
          <p:cNvSpPr>
            <a:spLocks noGrp="1"/>
          </p:cNvSpPr>
          <p:nvPr>
            <p:ph idx="1"/>
          </p:nvPr>
        </p:nvSpPr>
        <p:spPr/>
        <p:txBody>
          <a:bodyPr/>
          <a:lstStyle/>
          <a:p>
            <a:r>
              <a:rPr lang="zh-CN" altLang="en-US" b="1" dirty="0"/>
              <a:t>许多还原技术！</a:t>
            </a:r>
            <a:endParaRPr lang="en-US" altLang="zh-CN" b="1" dirty="0"/>
          </a:p>
          <a:p>
            <a:pPr marL="384048" lvl="1" indent="-182880"/>
            <a:r>
              <a:rPr lang="zh-CN" altLang="en-US" dirty="0">
                <a:solidFill>
                  <a:schemeClr val="tx1">
                    <a:lumMod val="75000"/>
                    <a:lumOff val="25000"/>
                  </a:schemeClr>
                </a:solidFill>
              </a:rPr>
              <a:t>主成分分析（</a:t>
            </a:r>
            <a:r>
              <a:rPr lang="en-US" altLang="zh-CN" dirty="0">
                <a:solidFill>
                  <a:schemeClr val="tx1">
                    <a:lumMod val="75000"/>
                    <a:lumOff val="25000"/>
                  </a:schemeClr>
                </a:solidFill>
              </a:rPr>
              <a:t>PCA</a:t>
            </a:r>
            <a:r>
              <a:rPr lang="zh-CN" altLang="en-US" dirty="0">
                <a:solidFill>
                  <a:schemeClr val="tx1">
                    <a:lumMod val="75000"/>
                    <a:lumOff val="25000"/>
                  </a:schemeClr>
                </a:solidFill>
              </a:rPr>
              <a:t>）</a:t>
            </a:r>
          </a:p>
          <a:p>
            <a:pPr marL="384048" lvl="1" indent="-182880"/>
            <a:r>
              <a:rPr lang="zh-CN" altLang="en-US" dirty="0">
                <a:solidFill>
                  <a:schemeClr val="tx1">
                    <a:lumMod val="75000"/>
                    <a:lumOff val="25000"/>
                  </a:schemeClr>
                </a:solidFill>
              </a:rPr>
              <a:t> </a:t>
            </a:r>
            <a:r>
              <a:rPr lang="en-US" altLang="zh-CN" dirty="0">
                <a:solidFill>
                  <a:schemeClr val="tx1">
                    <a:lumMod val="75000"/>
                    <a:lumOff val="25000"/>
                  </a:schemeClr>
                </a:solidFill>
              </a:rPr>
              <a:t>t—</a:t>
            </a:r>
            <a:r>
              <a:rPr lang="zh-CN" altLang="en-US" dirty="0">
                <a:solidFill>
                  <a:schemeClr val="tx1">
                    <a:lumMod val="75000"/>
                    <a:lumOff val="25000"/>
                  </a:schemeClr>
                </a:solidFill>
              </a:rPr>
              <a:t>距离随机近邻嵌入（</a:t>
            </a:r>
            <a:r>
              <a:rPr lang="en-US" altLang="zh-CN" dirty="0">
                <a:solidFill>
                  <a:schemeClr val="tx1">
                    <a:lumMod val="75000"/>
                    <a:lumOff val="25000"/>
                  </a:schemeClr>
                </a:solidFill>
              </a:rPr>
              <a:t>t-SNE</a:t>
            </a:r>
            <a:r>
              <a:rPr lang="zh-CN" altLang="en-US" dirty="0">
                <a:solidFill>
                  <a:schemeClr val="tx1">
                    <a:lumMod val="75000"/>
                    <a:lumOff val="25000"/>
                  </a:schemeClr>
                </a:solidFill>
              </a:rPr>
              <a:t>）</a:t>
            </a:r>
          </a:p>
          <a:p>
            <a:pPr marL="384048" lvl="1" indent="-182880"/>
            <a:r>
              <a:rPr lang="zh-CN" altLang="en-US" dirty="0"/>
              <a:t>统一流形逼近与投影</a:t>
            </a:r>
            <a:r>
              <a:rPr lang="zh-CN" altLang="en-US" dirty="0">
                <a:solidFill>
                  <a:schemeClr val="tx1">
                    <a:lumMod val="75000"/>
                    <a:lumOff val="25000"/>
                  </a:schemeClr>
                </a:solidFill>
              </a:rPr>
              <a:t>（</a:t>
            </a:r>
            <a:r>
              <a:rPr lang="en-US" altLang="zh-CN" dirty="0">
                <a:solidFill>
                  <a:schemeClr val="tx1">
                    <a:lumMod val="75000"/>
                    <a:lumOff val="25000"/>
                  </a:schemeClr>
                </a:solidFill>
              </a:rPr>
              <a:t>UMAP</a:t>
            </a:r>
            <a:r>
              <a:rPr lang="zh-CN" altLang="en-US" dirty="0">
                <a:solidFill>
                  <a:schemeClr val="tx1">
                    <a:lumMod val="75000"/>
                    <a:lumOff val="25000"/>
                  </a:schemeClr>
                </a:solidFill>
              </a:rPr>
              <a:t>）</a:t>
            </a:r>
          </a:p>
          <a:p>
            <a:pPr marL="384048" lvl="1" indent="-182880"/>
            <a:r>
              <a:rPr lang="zh-CN" altLang="en-US" dirty="0">
                <a:solidFill>
                  <a:schemeClr val="tx1">
                    <a:lumMod val="75000"/>
                    <a:lumOff val="25000"/>
                  </a:schemeClr>
                </a:solidFill>
              </a:rPr>
              <a:t>自动编码神经网络</a:t>
            </a:r>
          </a:p>
          <a:p>
            <a:pPr marL="384048" lvl="1" indent="-182880"/>
            <a:r>
              <a:rPr lang="zh-CN" altLang="en-US" dirty="0">
                <a:solidFill>
                  <a:schemeClr val="tx1">
                    <a:lumMod val="75000"/>
                    <a:lumOff val="25000"/>
                  </a:schemeClr>
                </a:solidFill>
              </a:rPr>
              <a:t>多维尺度分析（</a:t>
            </a:r>
            <a:r>
              <a:rPr lang="en-US" altLang="zh-CN" dirty="0">
                <a:solidFill>
                  <a:schemeClr val="tx1">
                    <a:lumMod val="75000"/>
                    <a:lumOff val="25000"/>
                  </a:schemeClr>
                </a:solidFill>
              </a:rPr>
              <a:t>MDS</a:t>
            </a:r>
            <a:r>
              <a:rPr lang="zh-CN" altLang="en-US" dirty="0">
                <a:solidFill>
                  <a:schemeClr val="tx1">
                    <a:lumMod val="75000"/>
                    <a:lumOff val="25000"/>
                  </a:schemeClr>
                </a:solidFill>
              </a:rPr>
              <a:t>）</a:t>
            </a:r>
          </a:p>
          <a:p>
            <a:pPr marL="384048" lvl="1" indent="-182880"/>
            <a:r>
              <a:rPr lang="en-US" altLang="zh-CN" dirty="0">
                <a:solidFill>
                  <a:schemeClr val="tx1">
                    <a:lumMod val="75000"/>
                    <a:lumOff val="25000"/>
                  </a:schemeClr>
                </a:solidFill>
              </a:rPr>
              <a:t>…</a:t>
            </a:r>
          </a:p>
        </p:txBody>
      </p:sp>
      <p:sp>
        <p:nvSpPr>
          <p:cNvPr id="5222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27</a:t>
            </a:r>
          </a:p>
        </p:txBody>
      </p:sp>
      <p:pic>
        <p:nvPicPr>
          <p:cNvPr id="5223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34125" y="2943225"/>
            <a:ext cx="4999038"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相互作用</a:t>
            </a:r>
            <a:endParaRPr lang="en-US" dirty="0">
              <a:solidFill>
                <a:schemeClr val="tx1">
                  <a:lumMod val="75000"/>
                  <a:lumOff val="25000"/>
                </a:schemeClr>
              </a:solidFill>
            </a:endParaRPr>
          </a:p>
        </p:txBody>
      </p:sp>
      <p:sp>
        <p:nvSpPr>
          <p:cNvPr id="54275" name="Content Placeholder 2"/>
          <p:cNvSpPr>
            <a:spLocks noGrp="1"/>
          </p:cNvSpPr>
          <p:nvPr>
            <p:ph idx="1"/>
          </p:nvPr>
        </p:nvSpPr>
        <p:spPr/>
        <p:txBody>
          <a:bodyPr/>
          <a:lstStyle/>
          <a:p>
            <a:r>
              <a:rPr lang="zh-CN" altLang="en-US" dirty="0"/>
              <a:t>人与机器之间的</a:t>
            </a:r>
            <a:r>
              <a:rPr lang="zh-CN" altLang="en-US" b="1" dirty="0"/>
              <a:t>交互</a:t>
            </a:r>
            <a:r>
              <a:rPr lang="zh-CN" altLang="en-US" dirty="0"/>
              <a:t>需要</a:t>
            </a:r>
            <a:r>
              <a:rPr lang="zh-CN" altLang="en-US" i="1" dirty="0"/>
              <a:t>相互理解</a:t>
            </a:r>
            <a:r>
              <a:rPr lang="zh-CN" altLang="en-US" dirty="0"/>
              <a:t>或</a:t>
            </a:r>
            <a:r>
              <a:rPr lang="zh-CN" altLang="en-US" i="1" dirty="0"/>
              <a:t>共享理解</a:t>
            </a:r>
            <a:r>
              <a:rPr lang="zh-CN" altLang="en-US" dirty="0"/>
              <a:t>。</a:t>
            </a:r>
          </a:p>
          <a:p>
            <a:r>
              <a:rPr lang="zh-CN" altLang="en-US" b="1" dirty="0"/>
              <a:t>交互的分类</a:t>
            </a:r>
          </a:p>
          <a:p>
            <a:pPr marL="364808" indent="-182880">
              <a:spcBef>
                <a:spcPts val="200"/>
              </a:spcBef>
              <a:spcAft>
                <a:spcPts val="400"/>
              </a:spcAft>
              <a:buFont typeface="Calibri" pitchFamily="34" charset="0"/>
              <a:buChar char="◦"/>
            </a:pPr>
            <a:r>
              <a:rPr lang="zh-CN" altLang="en-US" sz="2400" b="1" dirty="0">
                <a:solidFill>
                  <a:schemeClr val="tx1">
                    <a:lumMod val="75000"/>
                    <a:lumOff val="25000"/>
                  </a:schemeClr>
                </a:solidFill>
              </a:rPr>
              <a:t>数据和视图规范</a:t>
            </a:r>
          </a:p>
          <a:p>
            <a:pPr marL="566928" lvl="2" indent="-182880"/>
            <a:r>
              <a:rPr lang="zh-CN" altLang="en-US" dirty="0">
                <a:solidFill>
                  <a:schemeClr val="tx1">
                    <a:lumMod val="75000"/>
                    <a:lumOff val="25000"/>
                  </a:schemeClr>
                </a:solidFill>
              </a:rPr>
              <a:t>可视化、过滤、排序、导出</a:t>
            </a:r>
          </a:p>
          <a:p>
            <a:pPr marL="364808" indent="-182880">
              <a:spcBef>
                <a:spcPts val="200"/>
              </a:spcBef>
              <a:spcAft>
                <a:spcPts val="400"/>
              </a:spcAft>
              <a:buFont typeface="Calibri" pitchFamily="34" charset="0"/>
              <a:buChar char="◦"/>
            </a:pPr>
            <a:r>
              <a:rPr lang="zh-CN" altLang="en-US" sz="2400" b="1" dirty="0">
                <a:solidFill>
                  <a:schemeClr val="tx1">
                    <a:lumMod val="75000"/>
                    <a:lumOff val="25000"/>
                  </a:schemeClr>
                </a:solidFill>
              </a:rPr>
              <a:t>视图操作</a:t>
            </a:r>
          </a:p>
          <a:p>
            <a:pPr marL="566928" lvl="2" indent="-182880"/>
            <a:r>
              <a:rPr lang="zh-CN" altLang="en-US" dirty="0">
                <a:solidFill>
                  <a:schemeClr val="tx1">
                    <a:lumMod val="75000"/>
                    <a:lumOff val="25000"/>
                  </a:schemeClr>
                </a:solidFill>
              </a:rPr>
              <a:t>选择、导航、协调、组织</a:t>
            </a:r>
          </a:p>
          <a:p>
            <a:pPr marL="364808" indent="-182880">
              <a:spcBef>
                <a:spcPts val="200"/>
              </a:spcBef>
              <a:spcAft>
                <a:spcPts val="400"/>
              </a:spcAft>
              <a:buFont typeface="Calibri" pitchFamily="34" charset="0"/>
              <a:buChar char="◦"/>
            </a:pPr>
            <a:r>
              <a:rPr lang="zh-CN" altLang="en-US" sz="2400" b="1" dirty="0">
                <a:solidFill>
                  <a:schemeClr val="tx1">
                    <a:lumMod val="75000"/>
                    <a:lumOff val="25000"/>
                  </a:schemeClr>
                </a:solidFill>
              </a:rPr>
              <a:t>过程和起源</a:t>
            </a:r>
          </a:p>
          <a:p>
            <a:pPr marL="566928" lvl="2" indent="-182880"/>
            <a:r>
              <a:rPr lang="zh-CN" altLang="en-US" dirty="0">
                <a:solidFill>
                  <a:schemeClr val="tx1">
                    <a:lumMod val="75000"/>
                    <a:lumOff val="25000"/>
                  </a:schemeClr>
                </a:solidFill>
              </a:rPr>
              <a:t>记录、注释、共享、指导</a:t>
            </a:r>
          </a:p>
          <a:p>
            <a:r>
              <a:rPr lang="zh-CN" altLang="en-US" b="1" dirty="0"/>
              <a:t> </a:t>
            </a:r>
          </a:p>
          <a:p>
            <a:pPr>
              <a:lnSpc>
                <a:spcPct val="100000"/>
              </a:lnSpc>
            </a:pPr>
            <a:r>
              <a:rPr lang="zh-CN" altLang="en-US" dirty="0"/>
              <a:t>交互式可视化，甚至动画，对于数据可视化工具或数据分析平台非常有用</a:t>
            </a:r>
            <a:endParaRPr lang="en-US" altLang="zh-CN" dirty="0"/>
          </a:p>
        </p:txBody>
      </p:sp>
      <p:sp>
        <p:nvSpPr>
          <p:cNvPr id="5427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1096963" y="758825"/>
            <a:ext cx="10058400" cy="3565525"/>
          </a:xfrm>
        </p:spPr>
        <p:txBody>
          <a:bodyPr/>
          <a:lstStyle/>
          <a:p>
            <a:pPr fontAlgn="auto">
              <a:spcAft>
                <a:spcPts val="0"/>
              </a:spcAft>
              <a:defRPr/>
            </a:pPr>
            <a:r>
              <a:rPr lang="zh-CN" altLang="en-US"/>
              <a:t>可视化工具</a:t>
            </a:r>
            <a:endParaRPr lang="en-US" dirty="0"/>
          </a:p>
        </p:txBody>
      </p:sp>
      <p:sp>
        <p:nvSpPr>
          <p:cNvPr id="5530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1096963" y="758825"/>
            <a:ext cx="10058400" cy="3565525"/>
          </a:xfrm>
        </p:spPr>
        <p:txBody>
          <a:bodyPr/>
          <a:lstStyle/>
          <a:p>
            <a:pPr fontAlgn="auto">
              <a:spcAft>
                <a:spcPts val="0"/>
              </a:spcAft>
              <a:defRPr/>
            </a:pPr>
            <a:r>
              <a:rPr lang="zh-CN" altLang="en-US"/>
              <a:t>可视化的价值</a:t>
            </a:r>
            <a:endParaRPr lang="en-US" dirty="0"/>
          </a:p>
        </p:txBody>
      </p:sp>
      <p:sp>
        <p:nvSpPr>
          <p:cNvPr id="1536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5" name="Footer Placeholder 4">
            <a:extLst/>
          </p:cNvPr>
          <p:cNvSpPr>
            <a:spLocks noGrp="1"/>
          </p:cNvSpPr>
          <p:nvPr>
            <p:ph type="ftr" sz="quarter" idx="11"/>
          </p:nvPr>
        </p:nvSpPr>
        <p:spPr/>
        <p:txBody>
          <a:bodyPr/>
          <a:lstStyle/>
          <a:p>
            <a:pPr>
              <a:defRPr/>
            </a:pPr>
            <a:r>
              <a:rPr lang="en-US"/>
              <a:t>CEE 412/CET 522</a:t>
            </a:r>
            <a:endParaRPr lang="en-US" dirty="0"/>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zh-CN" altLang="en-US">
                <a:solidFill>
                  <a:schemeClr val="bg1"/>
                </a:solidFill>
              </a:rPr>
              <a:t>三</a:t>
            </a:r>
            <a:endParaRPr lang="en-US" altLang="zh-CN">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可视化工具</a:t>
            </a:r>
            <a:endParaRPr lang="en-US" dirty="0">
              <a:solidFill>
                <a:schemeClr val="tx1">
                  <a:lumMod val="75000"/>
                  <a:lumOff val="25000"/>
                </a:schemeClr>
              </a:solidFill>
            </a:endParaRPr>
          </a:p>
        </p:txBody>
      </p:sp>
      <p:sp>
        <p:nvSpPr>
          <p:cNvPr id="56323" name="Content Placeholder 2"/>
          <p:cNvSpPr>
            <a:spLocks noGrp="1"/>
          </p:cNvSpPr>
          <p:nvPr>
            <p:ph idx="1"/>
          </p:nvPr>
        </p:nvSpPr>
        <p:spPr>
          <a:xfrm>
            <a:off x="3357563" y="1241425"/>
            <a:ext cx="4822825" cy="5059363"/>
          </a:xfrm>
        </p:spPr>
        <p:txBody>
          <a:bodyPr/>
          <a:lstStyle/>
          <a:p>
            <a:pPr algn="ctr"/>
            <a:r>
              <a:rPr lang="zh-CN" altLang="en-US" sz="2400" b="1" dirty="0"/>
              <a:t>图表类型</a:t>
            </a:r>
          </a:p>
          <a:p>
            <a:pPr algn="ctr"/>
            <a:r>
              <a:rPr lang="zh-CN" altLang="en-US" sz="2400" b="1" dirty="0"/>
              <a:t> </a:t>
            </a:r>
            <a:r>
              <a:rPr lang="en-US" altLang="zh-CN" sz="2400" dirty="0">
                <a:solidFill>
                  <a:schemeClr val="tx1">
                    <a:lumMod val="75000"/>
                    <a:lumOff val="25000"/>
                  </a:schemeClr>
                </a:solidFill>
              </a:rPr>
              <a:t>Excel</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Many Eyes</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Google Charts </a:t>
            </a:r>
          </a:p>
          <a:p>
            <a:pPr algn="ctr"/>
            <a:r>
              <a:rPr lang="zh-CN" altLang="en-US" sz="2400" b="1" dirty="0"/>
              <a:t>可视化分析语法</a:t>
            </a:r>
          </a:p>
          <a:p>
            <a:pPr algn="ctr"/>
            <a:r>
              <a:rPr lang="zh-CN" altLang="en-US" sz="2400" b="1" dirty="0"/>
              <a:t> </a:t>
            </a:r>
            <a:r>
              <a:rPr lang="en-US" altLang="zh-CN" sz="2400" dirty="0" err="1"/>
              <a:t>VizQL</a:t>
            </a:r>
            <a:r>
              <a:rPr lang="zh-CN" altLang="en-US" sz="2400" dirty="0"/>
              <a:t>，</a:t>
            </a:r>
            <a:r>
              <a:rPr lang="en-US" altLang="zh-CN" sz="2400" dirty="0"/>
              <a:t>ggplot2 </a:t>
            </a:r>
          </a:p>
          <a:p>
            <a:pPr algn="ctr"/>
            <a:r>
              <a:rPr lang="zh-CN" altLang="en-US" sz="2400" b="1" dirty="0"/>
              <a:t>可视化语法</a:t>
            </a:r>
          </a:p>
          <a:p>
            <a:pPr algn="ctr"/>
            <a:r>
              <a:rPr lang="zh-CN" altLang="en-US" sz="2400" b="1" dirty="0"/>
              <a:t> </a:t>
            </a:r>
            <a:r>
              <a:rPr lang="en-US" altLang="zh-CN" sz="2400" dirty="0" err="1"/>
              <a:t>Protovis</a:t>
            </a:r>
            <a:r>
              <a:rPr lang="zh-CN" altLang="en-US" sz="2400" dirty="0"/>
              <a:t>，</a:t>
            </a:r>
            <a:r>
              <a:rPr lang="en-US" altLang="zh-CN" sz="2400" dirty="0"/>
              <a:t>D3.js </a:t>
            </a:r>
          </a:p>
          <a:p>
            <a:pPr algn="ctr"/>
            <a:r>
              <a:rPr lang="zh-CN" altLang="en-US" sz="2400" b="1" dirty="0"/>
              <a:t>组件架构</a:t>
            </a:r>
          </a:p>
          <a:p>
            <a:pPr algn="ctr"/>
            <a:r>
              <a:rPr lang="zh-CN" altLang="en-US" sz="2400" b="1" dirty="0"/>
              <a:t> </a:t>
            </a:r>
            <a:r>
              <a:rPr lang="en-US" altLang="zh-CN" sz="2400" dirty="0" err="1"/>
              <a:t>Prefuse</a:t>
            </a:r>
            <a:r>
              <a:rPr lang="zh-CN" altLang="en-US" sz="2400" dirty="0"/>
              <a:t>，</a:t>
            </a:r>
            <a:r>
              <a:rPr lang="en-US" altLang="zh-CN" sz="2400" dirty="0"/>
              <a:t>Flare</a:t>
            </a:r>
            <a:r>
              <a:rPr lang="zh-CN" altLang="en-US" sz="2400" dirty="0"/>
              <a:t>，</a:t>
            </a:r>
            <a:r>
              <a:rPr lang="en-US" altLang="zh-CN" sz="2400" dirty="0"/>
              <a:t>Improvise</a:t>
            </a:r>
            <a:r>
              <a:rPr lang="zh-CN" altLang="en-US" sz="2400" dirty="0"/>
              <a:t>，</a:t>
            </a:r>
            <a:r>
              <a:rPr lang="en-US" altLang="zh-CN" sz="2400" dirty="0"/>
              <a:t>VTK </a:t>
            </a:r>
          </a:p>
          <a:p>
            <a:pPr algn="ctr"/>
            <a:r>
              <a:rPr lang="zh-CN" altLang="en-US" sz="2400" b="1" dirty="0"/>
              <a:t>图形</a:t>
            </a:r>
            <a:r>
              <a:rPr lang="en-US" altLang="zh-CN" sz="2400" b="1" dirty="0"/>
              <a:t>API </a:t>
            </a:r>
          </a:p>
          <a:p>
            <a:pPr algn="ctr"/>
            <a:r>
              <a:rPr lang="en-US" altLang="zh-CN" sz="2400" dirty="0"/>
              <a:t>Processing</a:t>
            </a:r>
            <a:r>
              <a:rPr lang="zh-CN" altLang="en-US" sz="2400" dirty="0"/>
              <a:t>，</a:t>
            </a:r>
            <a:r>
              <a:rPr lang="en-US" altLang="zh-CN" sz="2400" dirty="0"/>
              <a:t>OpenGL</a:t>
            </a:r>
            <a:r>
              <a:rPr lang="zh-CN" altLang="en-US" sz="2400" dirty="0"/>
              <a:t>，</a:t>
            </a:r>
            <a:r>
              <a:rPr lang="en-US" altLang="zh-CN" sz="2400" dirty="0"/>
              <a:t>Java2D</a:t>
            </a:r>
          </a:p>
        </p:txBody>
      </p:sp>
      <p:sp>
        <p:nvSpPr>
          <p:cNvPr id="5632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30</a:t>
            </a:r>
          </a:p>
        </p:txBody>
      </p:sp>
      <p:cxnSp>
        <p:nvCxnSpPr>
          <p:cNvPr id="8" name="Straight Arrow Connector 7">
            <a:extLst/>
          </p:cNvPr>
          <p:cNvCxnSpPr/>
          <p:nvPr/>
        </p:nvCxnSpPr>
        <p:spPr>
          <a:xfrm>
            <a:off x="8828088" y="1241425"/>
            <a:ext cx="0" cy="4926013"/>
          </a:xfrm>
          <a:prstGeom prst="straightConnector1">
            <a:avLst/>
          </a:prstGeom>
          <a:ln w="60325">
            <a:solidFill>
              <a:schemeClr val="accent2">
                <a:lumMod val="75000"/>
              </a:schemeClr>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6327" name="Rectangle 8"/>
          <p:cNvSpPr>
            <a:spLocks noChangeArrowheads="1"/>
          </p:cNvSpPr>
          <p:nvPr/>
        </p:nvSpPr>
        <p:spPr bwMode="auto">
          <a:xfrm rot="5400000" flipH="1">
            <a:off x="8473110" y="1832747"/>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3200" b="1" dirty="0">
                <a:solidFill>
                  <a:srgbClr val="123250"/>
                </a:solidFill>
                <a:latin typeface="Avenir Next"/>
              </a:rPr>
              <a:t>表现力</a:t>
            </a:r>
            <a:endParaRPr lang="en-US" altLang="zh-CN" sz="3200" dirty="0">
              <a:solidFill>
                <a:srgbClr val="123250"/>
              </a:solidFill>
              <a:latin typeface="Avenir Next"/>
            </a:endParaRPr>
          </a:p>
        </p:txBody>
      </p:sp>
      <p:cxnSp>
        <p:nvCxnSpPr>
          <p:cNvPr id="10" name="Straight Arrow Connector 9">
            <a:extLst/>
          </p:cNvPr>
          <p:cNvCxnSpPr>
            <a:cxnSpLocks/>
          </p:cNvCxnSpPr>
          <p:nvPr/>
        </p:nvCxnSpPr>
        <p:spPr>
          <a:xfrm flipV="1">
            <a:off x="2776538" y="1281113"/>
            <a:ext cx="0" cy="4927600"/>
          </a:xfrm>
          <a:prstGeom prst="straightConnector1">
            <a:avLst/>
          </a:prstGeom>
          <a:ln w="60325">
            <a:solidFill>
              <a:schemeClr val="accent2">
                <a:lumMod val="75000"/>
              </a:schemeClr>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6329" name="Rectangle 10"/>
          <p:cNvSpPr>
            <a:spLocks noChangeArrowheads="1"/>
          </p:cNvSpPr>
          <p:nvPr/>
        </p:nvSpPr>
        <p:spPr bwMode="auto">
          <a:xfrm rot="5400000" flipH="1" flipV="1">
            <a:off x="1742398" y="5298109"/>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3200" b="1" dirty="0">
                <a:solidFill>
                  <a:srgbClr val="123250"/>
                </a:solidFill>
                <a:latin typeface="Avenir Next"/>
              </a:rPr>
              <a:t>易用性</a:t>
            </a:r>
            <a:endParaRPr lang="en-US" altLang="zh-CN" sz="3200" dirty="0">
              <a:solidFill>
                <a:srgbClr val="123250"/>
              </a:solidFill>
              <a:latin typeface="Avenir Nex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可视化工具</a:t>
            </a:r>
            <a:endParaRPr lang="en-US" dirty="0">
              <a:solidFill>
                <a:schemeClr val="tx1">
                  <a:lumMod val="75000"/>
                  <a:lumOff val="25000"/>
                </a:schemeClr>
              </a:solidFill>
            </a:endParaRPr>
          </a:p>
        </p:txBody>
      </p:sp>
      <p:sp>
        <p:nvSpPr>
          <p:cNvPr id="57347" name="Content Placeholder 2"/>
          <p:cNvSpPr>
            <a:spLocks noGrp="1"/>
          </p:cNvSpPr>
          <p:nvPr>
            <p:ph idx="1"/>
          </p:nvPr>
        </p:nvSpPr>
        <p:spPr>
          <a:xfrm>
            <a:off x="1096963" y="1241425"/>
            <a:ext cx="10058400" cy="2914650"/>
          </a:xfrm>
        </p:spPr>
        <p:txBody>
          <a:bodyPr/>
          <a:lstStyle/>
          <a:p>
            <a:r>
              <a:rPr lang="en-US" altLang="zh-CN" dirty="0"/>
              <a:t>ggplot2 – R </a:t>
            </a:r>
            <a:r>
              <a:rPr lang="en-US" altLang="zh-CN" sz="1800" dirty="0"/>
              <a:t>(</a:t>
            </a:r>
            <a:r>
              <a:rPr lang="en-US" altLang="zh-CN" sz="1800" dirty="0">
                <a:hlinkClick r:id="rId2"/>
              </a:rPr>
              <a:t>https://ggplot2.tidyverse.org/</a:t>
            </a:r>
            <a:r>
              <a:rPr lang="en-US" altLang="zh-CN" sz="1800" dirty="0"/>
              <a:t>)</a:t>
            </a:r>
          </a:p>
          <a:p>
            <a:pPr lvl="1"/>
            <a:r>
              <a:rPr lang="en-US" altLang="zh-CN" dirty="0"/>
              <a:t>ggplot2</a:t>
            </a:r>
            <a:r>
              <a:rPr lang="zh-CN" altLang="en-US" dirty="0"/>
              <a:t>是</a:t>
            </a:r>
            <a:r>
              <a:rPr lang="en-US" altLang="zh-CN" dirty="0"/>
              <a:t>Hadley Wickham</a:t>
            </a:r>
            <a:r>
              <a:rPr lang="zh-CN" altLang="en-US" dirty="0"/>
              <a:t>在</a:t>
            </a:r>
            <a:r>
              <a:rPr lang="en-US" altLang="zh-CN" dirty="0"/>
              <a:t>2005</a:t>
            </a:r>
            <a:r>
              <a:rPr lang="zh-CN" altLang="en-US" dirty="0"/>
              <a:t>年为统计编程语言</a:t>
            </a:r>
            <a:r>
              <a:rPr lang="en-US" altLang="zh-CN" dirty="0"/>
              <a:t>R</a:t>
            </a:r>
            <a:r>
              <a:rPr lang="zh-CN" altLang="en-US" dirty="0"/>
              <a:t>创建的数据可视化包</a:t>
            </a:r>
            <a:endParaRPr lang="en-US" altLang="zh-CN" dirty="0"/>
          </a:p>
          <a:p>
            <a:pPr lvl="1"/>
            <a:r>
              <a:rPr lang="en-US" altLang="zh-CN" dirty="0"/>
              <a:t>ggplot2</a:t>
            </a:r>
            <a:r>
              <a:rPr lang="zh-CN" altLang="en-US" dirty="0"/>
              <a:t>是</a:t>
            </a:r>
            <a:r>
              <a:rPr lang="en-US" altLang="zh-CN" dirty="0"/>
              <a:t>Leland-Wilkinson</a:t>
            </a:r>
            <a:r>
              <a:rPr lang="zh-CN" altLang="en-US" dirty="0"/>
              <a:t>图形语法的一个实现，这是一个数据可视化的通用方案，它将图形分解为语义组件，如比例和层。</a:t>
            </a:r>
            <a:endParaRPr lang="en-US" altLang="zh-CN" dirty="0"/>
          </a:p>
          <a:p>
            <a:pPr marL="200025" lvl="1" indent="0">
              <a:buNone/>
            </a:pPr>
            <a:endParaRPr lang="en-US" altLang="zh-CN" dirty="0"/>
          </a:p>
          <a:p>
            <a:pPr marL="200025" lvl="1" indent="0">
              <a:buNone/>
            </a:pPr>
            <a:r>
              <a:rPr lang="zh-CN" altLang="en-US" dirty="0"/>
              <a:t>速查</a:t>
            </a:r>
            <a:r>
              <a:rPr lang="en-US" altLang="zh-CN" dirty="0" err="1"/>
              <a:t>Cheatsheets</a:t>
            </a:r>
            <a:r>
              <a:rPr lang="en-US" altLang="zh-CN" dirty="0"/>
              <a:t> </a:t>
            </a:r>
            <a:r>
              <a:rPr lang="en-US" altLang="zh-CN" sz="1800" dirty="0"/>
              <a:t>(</a:t>
            </a:r>
            <a:r>
              <a:rPr lang="en-US" altLang="zh-CN" sz="1800" dirty="0">
                <a:hlinkClick r:id="rId3"/>
              </a:rPr>
              <a:t>https://github.com/rstudio/cheatsheets/blob/master/data-visualization-2.1.pdf</a:t>
            </a:r>
            <a:r>
              <a:rPr lang="en-US" altLang="zh-CN" sz="1800" dirty="0"/>
              <a:t>)</a:t>
            </a:r>
            <a:endParaRPr lang="en-US" altLang="zh-CN" dirty="0"/>
          </a:p>
        </p:txBody>
      </p:sp>
      <p:sp>
        <p:nvSpPr>
          <p:cNvPr id="5734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31</a:t>
            </a:r>
          </a:p>
        </p:txBody>
      </p:sp>
      <p:pic>
        <p:nvPicPr>
          <p:cNvPr id="5735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74313" y="5233988"/>
            <a:ext cx="83820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7">
            <a:extLst>
              <a:ext uri="{FF2B5EF4-FFF2-40B4-BE49-F238E27FC236}">
                <a16:creationId xmlns:a16="http://schemas.microsoft.com/office/drawing/2014/main" id="{FC3C5A59-B388-48B9-99A4-6A4571223C68}"/>
              </a:ext>
            </a:extLst>
          </p:cNvPr>
          <p:cNvSpPr/>
          <p:nvPr/>
        </p:nvSpPr>
        <p:spPr>
          <a:xfrm>
            <a:off x="1454650" y="4735850"/>
            <a:ext cx="5553691" cy="830997"/>
          </a:xfrm>
          <a:prstGeom prst="rect">
            <a:avLst/>
          </a:prstGeom>
          <a:solidFill>
            <a:schemeClr val="bg1">
              <a:lumMod val="85000"/>
            </a:schemeClr>
          </a:solidFill>
          <a:ln>
            <a:solidFill>
              <a:schemeClr val="tx1"/>
            </a:solidFill>
          </a:ln>
        </p:spPr>
        <p:txBody>
          <a:bodyPr wrap="square">
            <a:spAutoFit/>
          </a:bodyPr>
          <a:lstStyle/>
          <a:p>
            <a:r>
              <a:rPr lang="en-US" sz="2400" dirty="0">
                <a:solidFill>
                  <a:schemeClr val="accent5">
                    <a:lumMod val="75000"/>
                  </a:schemeClr>
                </a:solidFill>
              </a:rPr>
              <a:t>install.packages("ggplot2")</a:t>
            </a:r>
          </a:p>
          <a:p>
            <a:r>
              <a:rPr lang="en-US" sz="2400" dirty="0">
                <a:solidFill>
                  <a:schemeClr val="accent5">
                    <a:lumMod val="75000"/>
                  </a:schemeClr>
                </a:solidFill>
              </a:rPr>
              <a:t>library(ggplot2)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可视化工具</a:t>
            </a:r>
            <a:endParaRPr lang="en-US" dirty="0">
              <a:solidFill>
                <a:schemeClr val="tx1">
                  <a:lumMod val="75000"/>
                  <a:lumOff val="25000"/>
                </a:schemeClr>
              </a:solidFill>
            </a:endParaRPr>
          </a:p>
        </p:txBody>
      </p:sp>
      <p:sp>
        <p:nvSpPr>
          <p:cNvPr id="58371" name="Content Placeholder 2"/>
          <p:cNvSpPr>
            <a:spLocks noGrp="1"/>
          </p:cNvSpPr>
          <p:nvPr>
            <p:ph idx="1"/>
          </p:nvPr>
        </p:nvSpPr>
        <p:spPr/>
        <p:txBody>
          <a:bodyPr/>
          <a:lstStyle/>
          <a:p>
            <a:r>
              <a:rPr lang="en-US" altLang="zh-CN" dirty="0"/>
              <a:t>Matplotlib–Python </a:t>
            </a:r>
            <a:r>
              <a:rPr lang="en-US" altLang="zh-CN" sz="1800" dirty="0"/>
              <a:t>(</a:t>
            </a:r>
            <a:r>
              <a:rPr lang="en-US" altLang="zh-CN" sz="1800" dirty="0">
                <a:hlinkClick r:id="rId2"/>
              </a:rPr>
              <a:t>https://matplotlib.org/</a:t>
            </a:r>
            <a:r>
              <a:rPr lang="en-US" altLang="zh-CN" sz="1800" dirty="0"/>
              <a:t>)</a:t>
            </a:r>
          </a:p>
          <a:p>
            <a:pPr marL="384048" lvl="1" indent="-182880"/>
            <a:r>
              <a:rPr lang="en-US" altLang="zh-CN" dirty="0">
                <a:solidFill>
                  <a:schemeClr val="tx1">
                    <a:lumMod val="75000"/>
                    <a:lumOff val="25000"/>
                  </a:schemeClr>
                </a:solidFill>
              </a:rPr>
              <a:t>Matplotlib</a:t>
            </a:r>
            <a:r>
              <a:rPr lang="zh-CN" altLang="en-US" dirty="0">
                <a:solidFill>
                  <a:schemeClr val="tx1">
                    <a:lumMod val="75000"/>
                    <a:lumOff val="25000"/>
                  </a:schemeClr>
                </a:solidFill>
              </a:rPr>
              <a:t>是一个</a:t>
            </a:r>
            <a:r>
              <a:rPr lang="en-US" altLang="zh-CN" dirty="0">
                <a:solidFill>
                  <a:schemeClr val="tx1">
                    <a:lumMod val="75000"/>
                    <a:lumOff val="25000"/>
                  </a:schemeClr>
                </a:solidFill>
              </a:rPr>
              <a:t>Python 2D</a:t>
            </a:r>
            <a:r>
              <a:rPr lang="zh-CN" altLang="en-US" dirty="0">
                <a:solidFill>
                  <a:schemeClr val="tx1">
                    <a:lumMod val="75000"/>
                    <a:lumOff val="25000"/>
                  </a:schemeClr>
                </a:solidFill>
              </a:rPr>
              <a:t>绘图库，它以各种硬拷贝格式和跨平台的交互环境生成出版质量的图形。</a:t>
            </a:r>
            <a:endParaRPr lang="en-US" altLang="zh-CN" dirty="0">
              <a:solidFill>
                <a:schemeClr val="tx1">
                  <a:lumMod val="75000"/>
                  <a:lumOff val="25000"/>
                </a:schemeClr>
              </a:solidFill>
            </a:endParaRPr>
          </a:p>
          <a:p>
            <a:pPr marL="384048" lvl="1" indent="-182880"/>
            <a:r>
              <a:rPr lang="en-US" altLang="zh-CN" dirty="0">
                <a:solidFill>
                  <a:schemeClr val="tx1">
                    <a:lumMod val="75000"/>
                    <a:lumOff val="25000"/>
                  </a:schemeClr>
                </a:solidFill>
              </a:rPr>
              <a:t>Matplotlib</a:t>
            </a:r>
            <a:r>
              <a:rPr lang="zh-CN" altLang="en-US" dirty="0">
                <a:solidFill>
                  <a:schemeClr val="tx1">
                    <a:lumMod val="75000"/>
                    <a:lumOff val="25000"/>
                  </a:schemeClr>
                </a:solidFill>
              </a:rPr>
              <a:t>可用于</a:t>
            </a:r>
            <a:r>
              <a:rPr lang="en-US" altLang="zh-CN" dirty="0">
                <a:solidFill>
                  <a:schemeClr val="tx1">
                    <a:lumMod val="75000"/>
                    <a:lumOff val="25000"/>
                  </a:schemeClr>
                </a:solidFill>
              </a:rPr>
              <a:t>Python</a:t>
            </a:r>
            <a:r>
              <a:rPr lang="zh-CN" altLang="en-US" dirty="0">
                <a:solidFill>
                  <a:schemeClr val="tx1">
                    <a:lumMod val="75000"/>
                    <a:lumOff val="25000"/>
                  </a:schemeClr>
                </a:solidFill>
              </a:rPr>
              <a:t>脚本、</a:t>
            </a:r>
            <a:r>
              <a:rPr lang="en-US" altLang="zh-CN" dirty="0">
                <a:solidFill>
                  <a:schemeClr val="tx1">
                    <a:lumMod val="75000"/>
                    <a:lumOff val="25000"/>
                  </a:schemeClr>
                </a:solidFill>
              </a:rPr>
              <a:t>Python</a:t>
            </a:r>
            <a:r>
              <a:rPr lang="zh-CN" altLang="en-US" dirty="0">
                <a:solidFill>
                  <a:schemeClr val="tx1">
                    <a:lumMod val="75000"/>
                    <a:lumOff val="25000"/>
                  </a:schemeClr>
                </a:solidFill>
              </a:rPr>
              <a:t>和</a:t>
            </a:r>
            <a:r>
              <a:rPr lang="en-US" altLang="zh-CN" dirty="0" err="1">
                <a:hlinkClick r:id="rId3"/>
              </a:rPr>
              <a:t>IPython</a:t>
            </a:r>
            <a:r>
              <a:rPr lang="en-US" altLang="zh-CN" dirty="0"/>
              <a:t> </a:t>
            </a:r>
            <a:r>
              <a:rPr lang="en-US" altLang="zh-CN" dirty="0">
                <a:solidFill>
                  <a:schemeClr val="tx1">
                    <a:lumMod val="75000"/>
                    <a:lumOff val="25000"/>
                  </a:schemeClr>
                </a:solidFill>
              </a:rPr>
              <a:t>shell</a:t>
            </a:r>
            <a:r>
              <a:rPr lang="zh-CN" altLang="en-US" dirty="0">
                <a:solidFill>
                  <a:schemeClr val="tx1">
                    <a:lumMod val="75000"/>
                    <a:lumOff val="25000"/>
                  </a:schemeClr>
                </a:solidFill>
              </a:rPr>
              <a:t>、</a:t>
            </a:r>
            <a:r>
              <a:rPr lang="en-US" altLang="zh-CN" dirty="0"/>
              <a:t> </a:t>
            </a:r>
            <a:r>
              <a:rPr lang="en-US" altLang="zh-CN" dirty="0" err="1">
                <a:hlinkClick r:id="rId4"/>
              </a:rPr>
              <a:t>Jupyter</a:t>
            </a:r>
            <a:r>
              <a:rPr lang="en-US" altLang="zh-CN" dirty="0"/>
              <a:t> notebook</a:t>
            </a:r>
            <a:r>
              <a:rPr lang="zh-CN" altLang="en-US" dirty="0">
                <a:solidFill>
                  <a:schemeClr val="tx1">
                    <a:lumMod val="75000"/>
                    <a:lumOff val="25000"/>
                  </a:schemeClr>
                </a:solidFill>
              </a:rPr>
              <a:t>、</a:t>
            </a:r>
            <a:r>
              <a:rPr lang="en-US" altLang="zh-CN" dirty="0">
                <a:solidFill>
                  <a:schemeClr val="tx1">
                    <a:lumMod val="75000"/>
                    <a:lumOff val="25000"/>
                  </a:schemeClr>
                </a:solidFill>
              </a:rPr>
              <a:t>web</a:t>
            </a:r>
            <a:r>
              <a:rPr lang="zh-CN" altLang="en-US" dirty="0">
                <a:solidFill>
                  <a:schemeClr val="tx1">
                    <a:lumMod val="75000"/>
                    <a:lumOff val="25000"/>
                  </a:schemeClr>
                </a:solidFill>
              </a:rPr>
              <a:t>应用服务器和四个图形用户界面工具包。</a:t>
            </a:r>
            <a:endParaRPr lang="en-US" altLang="zh-CN" dirty="0">
              <a:solidFill>
                <a:schemeClr val="tx1">
                  <a:lumMod val="75000"/>
                  <a:lumOff val="25000"/>
                </a:schemeClr>
              </a:solidFill>
            </a:endParaRPr>
          </a:p>
        </p:txBody>
      </p:sp>
      <p:sp>
        <p:nvSpPr>
          <p:cNvPr id="5837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32</a:t>
            </a:r>
          </a:p>
        </p:txBody>
      </p:sp>
      <p:pic>
        <p:nvPicPr>
          <p:cNvPr id="58374"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77363" y="5803900"/>
            <a:ext cx="2074862"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96963" y="3910013"/>
            <a:ext cx="10115550"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可视化工具</a:t>
            </a:r>
            <a:endParaRPr lang="en-US" dirty="0">
              <a:solidFill>
                <a:schemeClr val="tx1">
                  <a:lumMod val="75000"/>
                  <a:lumOff val="25000"/>
                </a:schemeClr>
              </a:solidFill>
            </a:endParaRPr>
          </a:p>
        </p:txBody>
      </p:sp>
      <p:sp>
        <p:nvSpPr>
          <p:cNvPr id="3" name="Content Placeholder 2">
            <a:extLst/>
          </p:cNvPr>
          <p:cNvSpPr>
            <a:spLocks noGrp="1"/>
          </p:cNvSpPr>
          <p:nvPr>
            <p:ph idx="1"/>
          </p:nvPr>
        </p:nvSpPr>
        <p:spPr/>
        <p:txBody>
          <a:bodyPr>
            <a:normAutofit/>
          </a:bodyPr>
          <a:lstStyle/>
          <a:p>
            <a:r>
              <a:rPr lang="en-US" altLang="zh-CN" dirty="0"/>
              <a:t>d3.js – JavaScript </a:t>
            </a:r>
            <a:r>
              <a:rPr lang="en-US" altLang="zh-CN" sz="1800" dirty="0"/>
              <a:t>(</a:t>
            </a:r>
            <a:r>
              <a:rPr lang="en-US" altLang="zh-CN" sz="1800" dirty="0">
                <a:hlinkClick r:id="rId2"/>
              </a:rPr>
              <a:t>https://d3js.org/</a:t>
            </a:r>
            <a:r>
              <a:rPr lang="en-US" altLang="zh-CN" sz="1800" dirty="0"/>
              <a:t>)</a:t>
            </a:r>
            <a:endParaRPr lang="en-US" altLang="zh-CN" dirty="0">
              <a:solidFill>
                <a:schemeClr val="bg1">
                  <a:lumMod val="50000"/>
                </a:schemeClr>
              </a:solidFill>
            </a:endParaRPr>
          </a:p>
        </p:txBody>
      </p:sp>
      <p:sp>
        <p:nvSpPr>
          <p:cNvPr id="5939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33</a:t>
            </a:r>
          </a:p>
        </p:txBody>
      </p:sp>
      <p:sp>
        <p:nvSpPr>
          <p:cNvPr id="59398" name="Rectangle 6"/>
          <p:cNvSpPr>
            <a:spLocks noChangeArrowheads="1"/>
          </p:cNvSpPr>
          <p:nvPr/>
        </p:nvSpPr>
        <p:spPr bwMode="auto">
          <a:xfrm>
            <a:off x="5146675" y="3244850"/>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a:t>可视化工具</a:t>
            </a:r>
            <a:endParaRPr lang="en-US" altLang="zh-CN"/>
          </a:p>
        </p:txBody>
      </p:sp>
      <p:pic>
        <p:nvPicPr>
          <p:cNvPr id="5939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451100"/>
            <a:ext cx="89471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en-US" altLang="zh-CN" dirty="0"/>
              <a:t>Tableau</a:t>
            </a:r>
            <a:endParaRPr lang="en-US" dirty="0">
              <a:solidFill>
                <a:schemeClr val="tx1">
                  <a:lumMod val="75000"/>
                  <a:lumOff val="25000"/>
                </a:schemeClr>
              </a:solidFill>
            </a:endParaRPr>
          </a:p>
        </p:txBody>
      </p:sp>
      <p:sp>
        <p:nvSpPr>
          <p:cNvPr id="60419" name="Content Placeholder 2"/>
          <p:cNvSpPr>
            <a:spLocks noGrp="1"/>
          </p:cNvSpPr>
          <p:nvPr>
            <p:ph idx="1"/>
          </p:nvPr>
        </p:nvSpPr>
        <p:spPr/>
        <p:txBody>
          <a:bodyPr/>
          <a:lstStyle/>
          <a:p>
            <a:r>
              <a:rPr lang="en-US" altLang="zh-CN" b="1" dirty="0"/>
              <a:t>Tableau</a:t>
            </a:r>
            <a:r>
              <a:rPr lang="en-US" altLang="zh-CN" dirty="0"/>
              <a:t>  </a:t>
            </a:r>
            <a:r>
              <a:rPr lang="en-US" altLang="zh-CN" sz="1800" dirty="0"/>
              <a:t>(</a:t>
            </a:r>
            <a:r>
              <a:rPr lang="en-US" altLang="zh-CN" sz="1800" dirty="0">
                <a:hlinkClick r:id="rId2"/>
              </a:rPr>
              <a:t>https://www.tableau.com/</a:t>
            </a:r>
            <a:r>
              <a:rPr lang="en-US" altLang="zh-CN" sz="1800" dirty="0"/>
              <a:t>)</a:t>
            </a:r>
          </a:p>
          <a:p>
            <a:pPr marL="384048" lvl="1" indent="-182880"/>
            <a:r>
              <a:rPr lang="zh-CN" altLang="en-US" dirty="0">
                <a:solidFill>
                  <a:schemeClr val="tx1">
                    <a:lumMod val="75000"/>
                    <a:lumOff val="25000"/>
                  </a:schemeClr>
                </a:solidFill>
              </a:rPr>
              <a:t>一款功能强大且发展迅速的数据可视化工具，用于商业智能行业</a:t>
            </a:r>
          </a:p>
          <a:p>
            <a:pPr marL="384048" lvl="1" indent="-182880"/>
            <a:r>
              <a:rPr lang="zh-CN" altLang="en-US" dirty="0">
                <a:solidFill>
                  <a:schemeClr val="tx1">
                    <a:lumMod val="75000"/>
                    <a:lumOff val="25000"/>
                  </a:schemeClr>
                </a:solidFill>
              </a:rPr>
              <a:t>它有助于将原始数据简化为非常容易理解的格式</a:t>
            </a:r>
            <a:endParaRPr lang="en-US" altLang="zh-CN" dirty="0">
              <a:solidFill>
                <a:schemeClr val="tx1">
                  <a:lumMod val="75000"/>
                  <a:lumOff val="25000"/>
                </a:schemeClr>
              </a:solidFill>
            </a:endParaRPr>
          </a:p>
          <a:p>
            <a:pPr marL="384048" lvl="1" indent="-182880"/>
            <a:r>
              <a:rPr lang="en-US" altLang="zh-CN" dirty="0">
                <a:solidFill>
                  <a:schemeClr val="tx1">
                    <a:lumMod val="75000"/>
                    <a:lumOff val="25000"/>
                  </a:schemeClr>
                </a:solidFill>
              </a:rPr>
              <a:t>Tableau</a:t>
            </a:r>
            <a:r>
              <a:rPr lang="zh-CN" altLang="en-US" dirty="0">
                <a:solidFill>
                  <a:schemeClr val="tx1">
                    <a:lumMod val="75000"/>
                    <a:lumOff val="25000"/>
                  </a:schemeClr>
                </a:solidFill>
              </a:rPr>
              <a:t>的数据分析速度非常快，所创建的可视化效果是以仪表板和工作表的形式创建的。</a:t>
            </a:r>
            <a:endParaRPr lang="en-US" altLang="zh-CN" dirty="0">
              <a:solidFill>
                <a:schemeClr val="tx1">
                  <a:lumMod val="75000"/>
                  <a:lumOff val="25000"/>
                </a:schemeClr>
              </a:solidFill>
            </a:endParaRPr>
          </a:p>
          <a:p>
            <a:pPr marL="201168" lvl="1" indent="0">
              <a:buNone/>
            </a:pPr>
            <a:endParaRPr lang="zh-CN" altLang="en-US" dirty="0">
              <a:solidFill>
                <a:schemeClr val="tx1">
                  <a:lumMod val="75000"/>
                  <a:lumOff val="25000"/>
                </a:schemeClr>
              </a:solidFill>
            </a:endParaRPr>
          </a:p>
          <a:p>
            <a:pPr marL="384048" lvl="1" indent="-182880"/>
            <a:r>
              <a:rPr lang="en-US" altLang="zh-CN" b="1" dirty="0">
                <a:solidFill>
                  <a:schemeClr val="tx1">
                    <a:lumMod val="75000"/>
                    <a:lumOff val="25000"/>
                  </a:schemeClr>
                </a:solidFill>
              </a:rPr>
              <a:t>Tableau </a:t>
            </a:r>
            <a:r>
              <a:rPr lang="en-US" altLang="zh-CN" dirty="0">
                <a:solidFill>
                  <a:schemeClr val="tx1">
                    <a:lumMod val="75000"/>
                    <a:lumOff val="25000"/>
                  </a:schemeClr>
                </a:solidFill>
              </a:rPr>
              <a:t>Public</a:t>
            </a:r>
            <a:r>
              <a:rPr lang="zh-CN" altLang="en-US" dirty="0">
                <a:solidFill>
                  <a:schemeClr val="tx1">
                    <a:lumMod val="75000"/>
                    <a:lumOff val="25000"/>
                  </a:schemeClr>
                </a:solidFill>
              </a:rPr>
              <a:t>是</a:t>
            </a:r>
            <a:r>
              <a:rPr lang="zh-CN" altLang="en-US" b="1" dirty="0">
                <a:solidFill>
                  <a:schemeClr val="tx1">
                    <a:lumMod val="75000"/>
                    <a:lumOff val="25000"/>
                  </a:schemeClr>
                </a:solidFill>
              </a:rPr>
              <a:t>免费</a:t>
            </a:r>
            <a:r>
              <a:rPr lang="zh-CN" altLang="en-US" dirty="0">
                <a:solidFill>
                  <a:schemeClr val="tx1">
                    <a:lumMod val="75000"/>
                    <a:lumOff val="25000"/>
                  </a:schemeClr>
                </a:solidFill>
              </a:rPr>
              <a:t>的</a:t>
            </a:r>
          </a:p>
          <a:p>
            <a:pPr marL="384048" lvl="1" indent="-182880"/>
            <a:r>
              <a:rPr lang="zh-CN" altLang="en-US" dirty="0">
                <a:solidFill>
                  <a:schemeClr val="tx1">
                    <a:lumMod val="75000"/>
                    <a:lumOff val="25000"/>
                  </a:schemeClr>
                </a:solidFill>
              </a:rPr>
              <a:t>最最受欢迎的一种</a:t>
            </a:r>
          </a:p>
          <a:p>
            <a:pPr marL="384048" lvl="1" indent="-182880"/>
            <a:r>
              <a:rPr lang="zh-CN" altLang="en-US" b="1" dirty="0">
                <a:solidFill>
                  <a:schemeClr val="tx1">
                    <a:lumMod val="75000"/>
                    <a:lumOff val="25000"/>
                  </a:schemeClr>
                </a:solidFill>
              </a:rPr>
              <a:t>不</a:t>
            </a:r>
            <a:r>
              <a:rPr lang="zh-CN" altLang="en-US" dirty="0">
                <a:solidFill>
                  <a:schemeClr val="tx1">
                    <a:lumMod val="75000"/>
                    <a:lumOff val="25000"/>
                  </a:schemeClr>
                </a:solidFill>
              </a:rPr>
              <a:t>难学习</a:t>
            </a:r>
          </a:p>
          <a:p>
            <a:pPr marL="384048" lvl="1" indent="-182880"/>
            <a:r>
              <a:rPr lang="zh-CN" altLang="en-US" dirty="0">
                <a:solidFill>
                  <a:schemeClr val="tx1">
                    <a:lumMod val="75000"/>
                    <a:lumOff val="25000"/>
                  </a:schemeClr>
                </a:solidFill>
              </a:rPr>
              <a:t>本课程未涉及</a:t>
            </a:r>
            <a:endParaRPr lang="en-US" altLang="zh-CN" dirty="0">
              <a:solidFill>
                <a:schemeClr val="tx1">
                  <a:lumMod val="75000"/>
                  <a:lumOff val="25000"/>
                </a:schemeClr>
              </a:solidFill>
            </a:endParaRPr>
          </a:p>
        </p:txBody>
      </p:sp>
      <p:sp>
        <p:nvSpPr>
          <p:cNvPr id="6042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34</a:t>
            </a:r>
          </a:p>
        </p:txBody>
      </p:sp>
      <p:pic>
        <p:nvPicPr>
          <p:cNvPr id="6042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557213"/>
            <a:ext cx="1020763"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10"/>
          <p:cNvPicPr>
            <a:picLocks noChangeAspect="1"/>
          </p:cNvPicPr>
          <p:nvPr/>
        </p:nvPicPr>
        <p:blipFill>
          <a:blip r:embed="rId4">
            <a:extLst>
              <a:ext uri="{28A0092B-C50C-407E-A947-70E740481C1C}">
                <a14:useLocalDpi xmlns:a14="http://schemas.microsoft.com/office/drawing/2010/main" val="0"/>
              </a:ext>
            </a:extLst>
          </a:blip>
          <a:srcRect t="8450"/>
          <a:stretch>
            <a:fillRect/>
          </a:stretch>
        </p:blipFill>
        <p:spPr bwMode="auto">
          <a:xfrm>
            <a:off x="6481763" y="3273425"/>
            <a:ext cx="44450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Rectangle 11"/>
          <p:cNvSpPr>
            <a:spLocks noChangeArrowheads="1"/>
          </p:cNvSpPr>
          <p:nvPr/>
        </p:nvSpPr>
        <p:spPr bwMode="auto">
          <a:xfrm>
            <a:off x="4594225" y="6510338"/>
            <a:ext cx="67659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1400"/>
              <a:t>https://www.kdnuggets.com/wp-content/uploads/tableau-crowed-dashboard.jpg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可视化工具</a:t>
            </a:r>
            <a:endParaRPr lang="en-US" dirty="0">
              <a:solidFill>
                <a:schemeClr val="tx1">
                  <a:lumMod val="75000"/>
                  <a:lumOff val="25000"/>
                </a:schemeClr>
              </a:solidFill>
            </a:endParaRPr>
          </a:p>
        </p:txBody>
      </p:sp>
      <p:sp>
        <p:nvSpPr>
          <p:cNvPr id="61443" name="Content Placeholder 2"/>
          <p:cNvSpPr>
            <a:spLocks noGrp="1"/>
          </p:cNvSpPr>
          <p:nvPr>
            <p:ph idx="1"/>
          </p:nvPr>
        </p:nvSpPr>
        <p:spPr/>
        <p:txBody>
          <a:bodyPr/>
          <a:lstStyle/>
          <a:p>
            <a:r>
              <a:rPr lang="zh-CN" altLang="en-US" dirty="0"/>
              <a:t>有用资源</a:t>
            </a:r>
          </a:p>
          <a:p>
            <a:pPr marL="384048" lvl="1" indent="-182880"/>
            <a:r>
              <a:rPr lang="zh-CN" altLang="en-US" dirty="0">
                <a:solidFill>
                  <a:schemeClr val="tx1">
                    <a:lumMod val="75000"/>
                    <a:lumOff val="25000"/>
                  </a:schemeClr>
                </a:solidFill>
              </a:rPr>
              <a:t>工具</a:t>
            </a:r>
          </a:p>
          <a:p>
            <a:pPr marL="566928" lvl="2" indent="-182880"/>
            <a:r>
              <a:rPr lang="zh-CN" altLang="en-US" dirty="0">
                <a:solidFill>
                  <a:schemeClr val="tx1">
                    <a:lumMod val="75000"/>
                    <a:lumOff val="25000"/>
                  </a:schemeClr>
                </a:solidFill>
              </a:rPr>
              <a:t>可视化工具包：</a:t>
            </a:r>
            <a:r>
              <a:rPr lang="en-US" altLang="zh-CN" dirty="0"/>
              <a:t>D3, Vega, Leaflet …</a:t>
            </a:r>
            <a:endParaRPr lang="en-US" altLang="zh-CN" dirty="0">
              <a:solidFill>
                <a:schemeClr val="tx1">
                  <a:lumMod val="75000"/>
                  <a:lumOff val="25000"/>
                </a:schemeClr>
              </a:solidFill>
            </a:endParaRPr>
          </a:p>
          <a:p>
            <a:pPr marL="566928" lvl="2" indent="-182880"/>
            <a:r>
              <a:rPr lang="zh-CN" altLang="en-US" dirty="0">
                <a:solidFill>
                  <a:schemeClr val="tx1">
                    <a:lumMod val="75000"/>
                    <a:lumOff val="25000"/>
                  </a:schemeClr>
                </a:solidFill>
              </a:rPr>
              <a:t>可视化工具：</a:t>
            </a:r>
            <a:r>
              <a:rPr lang="en-US" altLang="zh-CN" dirty="0">
                <a:solidFill>
                  <a:schemeClr val="tx1">
                    <a:lumMod val="75000"/>
                    <a:lumOff val="25000"/>
                  </a:schemeClr>
                </a:solidFill>
              </a:rPr>
              <a:t>Tableau</a:t>
            </a:r>
            <a:r>
              <a:rPr lang="zh-CN" altLang="en-US" dirty="0">
                <a:solidFill>
                  <a:schemeClr val="tx1">
                    <a:lumMod val="75000"/>
                    <a:lumOff val="25000"/>
                  </a:schemeClr>
                </a:solidFill>
              </a:rPr>
              <a:t>、</a:t>
            </a:r>
            <a:r>
              <a:rPr lang="en-US" altLang="zh-CN" dirty="0">
                <a:solidFill>
                  <a:schemeClr val="tx1">
                    <a:lumMod val="75000"/>
                    <a:lumOff val="25000"/>
                  </a:schemeClr>
                </a:solidFill>
              </a:rPr>
              <a:t>ggplot2…</a:t>
            </a:r>
          </a:p>
          <a:p>
            <a:pPr marL="566928" lvl="2" indent="-182880"/>
            <a:r>
              <a:rPr lang="zh-CN" altLang="en-US" dirty="0">
                <a:solidFill>
                  <a:schemeClr val="tx1">
                    <a:lumMod val="75000"/>
                    <a:lumOff val="25000"/>
                  </a:schemeClr>
                </a:solidFill>
              </a:rPr>
              <a:t>网络分析工具：</a:t>
            </a:r>
            <a:r>
              <a:rPr lang="en-US" altLang="zh-CN" dirty="0" err="1">
                <a:solidFill>
                  <a:schemeClr val="tx1">
                    <a:lumMod val="75000"/>
                    <a:lumOff val="25000"/>
                  </a:schemeClr>
                </a:solidFill>
              </a:rPr>
              <a:t>Gephi</a:t>
            </a:r>
            <a:r>
              <a:rPr lang="zh-CN" altLang="en-US" dirty="0">
                <a:solidFill>
                  <a:schemeClr val="tx1">
                    <a:lumMod val="75000"/>
                    <a:lumOff val="25000"/>
                  </a:schemeClr>
                </a:solidFill>
              </a:rPr>
              <a:t>、</a:t>
            </a:r>
            <a:r>
              <a:rPr lang="en-US" altLang="zh-CN" dirty="0" err="1">
                <a:solidFill>
                  <a:schemeClr val="tx1">
                    <a:lumMod val="75000"/>
                    <a:lumOff val="25000"/>
                  </a:schemeClr>
                </a:solidFill>
              </a:rPr>
              <a:t>NetworkX</a:t>
            </a:r>
            <a:r>
              <a:rPr lang="en-US" altLang="zh-CN" dirty="0">
                <a:solidFill>
                  <a:schemeClr val="tx1">
                    <a:lumMod val="75000"/>
                    <a:lumOff val="25000"/>
                  </a:schemeClr>
                </a:solidFill>
              </a:rPr>
              <a:t>…</a:t>
            </a:r>
          </a:p>
          <a:p>
            <a:pPr marL="566928" lvl="2" indent="-182880"/>
            <a:r>
              <a:rPr lang="zh-CN" altLang="en-US" dirty="0">
                <a:solidFill>
                  <a:schemeClr val="tx1">
                    <a:lumMod val="75000"/>
                    <a:lumOff val="25000"/>
                  </a:schemeClr>
                </a:solidFill>
              </a:rPr>
              <a:t>色彩工具</a:t>
            </a:r>
            <a:endParaRPr lang="en-US" altLang="zh-CN" dirty="0">
              <a:solidFill>
                <a:schemeClr val="tx1">
                  <a:lumMod val="75000"/>
                  <a:lumOff val="25000"/>
                </a:schemeClr>
              </a:solidFill>
            </a:endParaRPr>
          </a:p>
          <a:p>
            <a:pPr marL="566928" lvl="2" indent="-182880"/>
            <a:endParaRPr lang="zh-CN" altLang="en-US" dirty="0">
              <a:solidFill>
                <a:schemeClr val="tx1">
                  <a:lumMod val="75000"/>
                  <a:lumOff val="25000"/>
                </a:schemeClr>
              </a:solidFill>
            </a:endParaRPr>
          </a:p>
          <a:p>
            <a:pPr marL="384048" lvl="1" indent="-182880"/>
            <a:r>
              <a:rPr lang="zh-CN" altLang="en-US" dirty="0">
                <a:solidFill>
                  <a:schemeClr val="tx1">
                    <a:lumMod val="75000"/>
                    <a:lumOff val="25000"/>
                  </a:schemeClr>
                </a:solidFill>
              </a:rPr>
              <a:t>教程和技巧</a:t>
            </a:r>
          </a:p>
          <a:p>
            <a:pPr marL="566928" lvl="2" indent="-182880"/>
            <a:r>
              <a:rPr lang="zh-CN" altLang="en-US" dirty="0">
                <a:solidFill>
                  <a:schemeClr val="tx1">
                    <a:lumMod val="75000"/>
                    <a:lumOff val="25000"/>
                  </a:schemeClr>
                </a:solidFill>
              </a:rPr>
              <a:t> </a:t>
            </a:r>
            <a:r>
              <a:rPr lang="en-US" altLang="zh-CN" dirty="0">
                <a:solidFill>
                  <a:schemeClr val="tx1">
                    <a:lumMod val="75000"/>
                    <a:lumOff val="25000"/>
                  </a:schemeClr>
                </a:solidFill>
              </a:rPr>
              <a:t>HTML</a:t>
            </a:r>
            <a:r>
              <a:rPr lang="zh-CN" altLang="en-US" dirty="0">
                <a:solidFill>
                  <a:schemeClr val="tx1">
                    <a:lumMod val="75000"/>
                    <a:lumOff val="25000"/>
                  </a:schemeClr>
                </a:solidFill>
              </a:rPr>
              <a:t>、</a:t>
            </a:r>
            <a:r>
              <a:rPr lang="en-US" altLang="zh-CN" dirty="0">
                <a:solidFill>
                  <a:schemeClr val="tx1">
                    <a:lumMod val="75000"/>
                    <a:lumOff val="25000"/>
                  </a:schemeClr>
                </a:solidFill>
              </a:rPr>
              <a:t>CSS </a:t>
            </a:r>
          </a:p>
          <a:p>
            <a:pPr marL="566928" lvl="2" indent="-182880"/>
            <a:r>
              <a:rPr lang="en-US" altLang="zh-CN" dirty="0">
                <a:solidFill>
                  <a:schemeClr val="tx1">
                    <a:lumMod val="75000"/>
                    <a:lumOff val="25000"/>
                  </a:schemeClr>
                </a:solidFill>
              </a:rPr>
              <a:t> JavaScript </a:t>
            </a:r>
          </a:p>
          <a:p>
            <a:pPr marL="566928" lvl="2" indent="-182880"/>
            <a:r>
              <a:rPr lang="en-US" altLang="zh-CN" dirty="0">
                <a:solidFill>
                  <a:schemeClr val="tx1">
                    <a:lumMod val="75000"/>
                    <a:lumOff val="25000"/>
                  </a:schemeClr>
                </a:solidFill>
              </a:rPr>
              <a:t> D3.js </a:t>
            </a:r>
          </a:p>
          <a:p>
            <a:pPr marL="566928" lvl="2" indent="-182880"/>
            <a:r>
              <a:rPr lang="en-US" altLang="zh-CN" dirty="0">
                <a:solidFill>
                  <a:schemeClr val="tx1">
                    <a:lumMod val="75000"/>
                    <a:lumOff val="25000"/>
                  </a:schemeClr>
                </a:solidFill>
              </a:rPr>
              <a:t> Git</a:t>
            </a:r>
            <a:r>
              <a:rPr lang="zh-CN" altLang="en-US" dirty="0">
                <a:solidFill>
                  <a:schemeClr val="tx1">
                    <a:lumMod val="75000"/>
                    <a:lumOff val="25000"/>
                  </a:schemeClr>
                </a:solidFill>
              </a:rPr>
              <a:t>和</a:t>
            </a:r>
            <a:r>
              <a:rPr lang="en-US" altLang="zh-CN" dirty="0">
                <a:solidFill>
                  <a:schemeClr val="tx1">
                    <a:lumMod val="75000"/>
                    <a:lumOff val="25000"/>
                  </a:schemeClr>
                </a:solidFill>
              </a:rPr>
              <a:t>GitHub</a:t>
            </a:r>
          </a:p>
        </p:txBody>
      </p:sp>
      <p:sp>
        <p:nvSpPr>
          <p:cNvPr id="6144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1096963" y="758825"/>
            <a:ext cx="10058400" cy="3565525"/>
          </a:xfrm>
        </p:spPr>
        <p:txBody>
          <a:bodyPr wrap="square" numCol="1" compatLnSpc="1">
            <a:prstTxWarp prst="textNoShape">
              <a:avLst/>
            </a:prstTxWarp>
          </a:bodyPr>
          <a:lstStyle/>
          <a:p>
            <a:r>
              <a:rPr lang="zh-CN" altLang="en-US">
                <a:solidFill>
                  <a:srgbClr val="262626"/>
                </a:solidFill>
              </a:rPr>
              <a:t>交通数据可视化</a:t>
            </a:r>
            <a:endParaRPr lang="en-US" altLang="zh-CN">
              <a:solidFill>
                <a:srgbClr val="262626"/>
              </a:solidFill>
            </a:endParaRPr>
          </a:p>
        </p:txBody>
      </p:sp>
      <p:sp>
        <p:nvSpPr>
          <p:cNvPr id="6246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交通数据可视化</a:t>
            </a:r>
            <a:endParaRPr lang="en-US" dirty="0">
              <a:solidFill>
                <a:schemeClr val="tx1">
                  <a:lumMod val="75000"/>
                  <a:lumOff val="25000"/>
                </a:schemeClr>
              </a:solidFill>
            </a:endParaRPr>
          </a:p>
        </p:txBody>
      </p:sp>
      <p:sp>
        <p:nvSpPr>
          <p:cNvPr id="3" name="Content Placeholder 2">
            <a:extLst/>
          </p:cNvPr>
          <p:cNvSpPr>
            <a:spLocks noGrp="1"/>
          </p:cNvSpPr>
          <p:nvPr>
            <p:ph idx="1"/>
          </p:nvPr>
        </p:nvSpPr>
        <p:spPr>
          <a:xfrm>
            <a:off x="1096963" y="1275291"/>
            <a:ext cx="10058400" cy="5059363"/>
          </a:xfrm>
        </p:spPr>
        <p:txBody>
          <a:bodyPr>
            <a:normAutofit fontScale="85000" lnSpcReduction="20000"/>
          </a:bodyPr>
          <a:lstStyle/>
          <a:p>
            <a:pPr marL="91440" indent="-91440">
              <a:lnSpc>
                <a:spcPct val="110000"/>
              </a:lnSpc>
            </a:pPr>
            <a:r>
              <a:rPr lang="zh-CN" altLang="en-US" sz="3100" dirty="0">
                <a:solidFill>
                  <a:schemeClr val="tx1">
                    <a:lumMod val="75000"/>
                    <a:lumOff val="25000"/>
                  </a:schemeClr>
                </a:solidFill>
              </a:rPr>
              <a:t>取决于任务要求</a:t>
            </a:r>
          </a:p>
          <a:p>
            <a:pPr marL="384048" lvl="1" indent="-182880">
              <a:lnSpc>
                <a:spcPct val="110000"/>
              </a:lnSpc>
            </a:pPr>
            <a:r>
              <a:rPr lang="zh-CN" altLang="en-US" sz="2600" dirty="0">
                <a:solidFill>
                  <a:schemeClr val="tx1">
                    <a:lumMod val="75000"/>
                    <a:lumOff val="25000"/>
                  </a:schemeClr>
                </a:solidFill>
              </a:rPr>
              <a:t>安全分析</a:t>
            </a:r>
          </a:p>
          <a:p>
            <a:pPr marL="384048" lvl="1" indent="-182880">
              <a:lnSpc>
                <a:spcPct val="110000"/>
              </a:lnSpc>
            </a:pPr>
            <a:r>
              <a:rPr lang="zh-CN" altLang="en-US" sz="2600" dirty="0">
                <a:solidFill>
                  <a:schemeClr val="tx1">
                    <a:lumMod val="75000"/>
                    <a:lumOff val="25000"/>
                  </a:schemeClr>
                </a:solidFill>
              </a:rPr>
              <a:t>交通信号控制</a:t>
            </a:r>
          </a:p>
          <a:p>
            <a:pPr marL="384048" lvl="1" indent="-182880">
              <a:lnSpc>
                <a:spcPct val="110000"/>
              </a:lnSpc>
            </a:pPr>
            <a:r>
              <a:rPr lang="zh-CN" altLang="en-US" sz="2600" dirty="0">
                <a:solidFill>
                  <a:schemeClr val="tx1">
                    <a:lumMod val="75000"/>
                    <a:lumOff val="25000"/>
                  </a:schemeClr>
                </a:solidFill>
              </a:rPr>
              <a:t>交通分配</a:t>
            </a:r>
          </a:p>
          <a:p>
            <a:pPr marL="91440" indent="-91440">
              <a:lnSpc>
                <a:spcPct val="110000"/>
              </a:lnSpc>
            </a:pPr>
            <a:r>
              <a:rPr lang="zh-CN" altLang="en-US" sz="3000" dirty="0">
                <a:solidFill>
                  <a:schemeClr val="tx1">
                    <a:lumMod val="75000"/>
                    <a:lumOff val="25000"/>
                  </a:schemeClr>
                </a:solidFill>
              </a:rPr>
              <a:t>取决于数据类型</a:t>
            </a:r>
          </a:p>
          <a:p>
            <a:pPr marL="384048" lvl="1" indent="-182880">
              <a:lnSpc>
                <a:spcPct val="110000"/>
              </a:lnSpc>
            </a:pPr>
            <a:r>
              <a:rPr lang="zh-CN" altLang="en-US" sz="2600" dirty="0">
                <a:solidFill>
                  <a:schemeClr val="tx1">
                    <a:lumMod val="75000"/>
                    <a:lumOff val="25000"/>
                  </a:schemeClr>
                </a:solidFill>
              </a:rPr>
              <a:t>表格数据：关系数据库、</a:t>
            </a:r>
            <a:r>
              <a:rPr lang="en-US" altLang="zh-CN" sz="2600" dirty="0">
                <a:solidFill>
                  <a:schemeClr val="tx1">
                    <a:lumMod val="75000"/>
                    <a:lumOff val="25000"/>
                  </a:schemeClr>
                </a:solidFill>
              </a:rPr>
              <a:t>CSV…</a:t>
            </a:r>
          </a:p>
          <a:p>
            <a:pPr marL="384048" lvl="1" indent="-182880">
              <a:lnSpc>
                <a:spcPct val="110000"/>
              </a:lnSpc>
            </a:pPr>
            <a:r>
              <a:rPr lang="zh-CN" altLang="en-US" sz="2600" dirty="0">
                <a:solidFill>
                  <a:schemeClr val="tx1">
                    <a:lumMod val="75000"/>
                    <a:lumOff val="25000"/>
                  </a:schemeClr>
                </a:solidFill>
              </a:rPr>
              <a:t>地理空间数据：坐标、几何数据</a:t>
            </a:r>
          </a:p>
          <a:p>
            <a:pPr marL="384048" lvl="1" indent="-182880">
              <a:lnSpc>
                <a:spcPct val="110000"/>
              </a:lnSpc>
            </a:pPr>
            <a:r>
              <a:rPr lang="zh-CN" altLang="en-US" sz="2600" dirty="0">
                <a:solidFill>
                  <a:schemeClr val="tx1">
                    <a:lumMod val="75000"/>
                    <a:lumOff val="25000"/>
                  </a:schemeClr>
                </a:solidFill>
              </a:rPr>
              <a:t>轨迹数据</a:t>
            </a:r>
          </a:p>
          <a:p>
            <a:pPr marL="91440" indent="-91440">
              <a:lnSpc>
                <a:spcPct val="110000"/>
              </a:lnSpc>
            </a:pPr>
            <a:r>
              <a:rPr lang="zh-CN" altLang="en-US" sz="3000" dirty="0">
                <a:solidFill>
                  <a:schemeClr val="tx1">
                    <a:lumMod val="75000"/>
                    <a:lumOff val="25000"/>
                  </a:schemeClr>
                </a:solidFill>
              </a:rPr>
              <a:t>取决于任务的目标</a:t>
            </a:r>
          </a:p>
          <a:p>
            <a:pPr marL="384048" lvl="1" indent="-182880">
              <a:lnSpc>
                <a:spcPct val="110000"/>
              </a:lnSpc>
            </a:pPr>
            <a:r>
              <a:rPr lang="zh-CN" altLang="en-US" sz="2600" dirty="0">
                <a:solidFill>
                  <a:schemeClr val="tx1">
                    <a:lumMod val="75000"/>
                    <a:lumOff val="25000"/>
                  </a:schemeClr>
                </a:solidFill>
              </a:rPr>
              <a:t>可视化统计模型：各种图表</a:t>
            </a:r>
          </a:p>
          <a:p>
            <a:pPr marL="384048" lvl="1" indent="-182880">
              <a:lnSpc>
                <a:spcPct val="110000"/>
              </a:lnSpc>
            </a:pPr>
            <a:r>
              <a:rPr lang="zh-CN" altLang="en-US" sz="2600" dirty="0">
                <a:solidFill>
                  <a:schemeClr val="tx1">
                    <a:lumMod val="75000"/>
                    <a:lumOff val="25000"/>
                  </a:schemeClr>
                </a:solidFill>
              </a:rPr>
              <a:t>可视化地理空间信息</a:t>
            </a:r>
          </a:p>
          <a:p>
            <a:pPr marL="384048" lvl="1" indent="-182880">
              <a:lnSpc>
                <a:spcPct val="110000"/>
              </a:lnSpc>
            </a:pPr>
            <a:r>
              <a:rPr lang="en-US" altLang="zh-CN" sz="2600" dirty="0">
                <a:solidFill>
                  <a:schemeClr val="tx1">
                    <a:lumMod val="75000"/>
                    <a:lumOff val="25000"/>
                  </a:schemeClr>
                </a:solidFill>
              </a:rPr>
              <a:t>…</a:t>
            </a:r>
          </a:p>
        </p:txBody>
      </p:sp>
      <p:sp>
        <p:nvSpPr>
          <p:cNvPr id="634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交通数据可视化</a:t>
            </a:r>
            <a:endParaRPr lang="en-US" dirty="0">
              <a:solidFill>
                <a:schemeClr val="tx1">
                  <a:lumMod val="75000"/>
                  <a:lumOff val="25000"/>
                </a:schemeClr>
              </a:solidFill>
            </a:endParaRPr>
          </a:p>
        </p:txBody>
      </p:sp>
      <p:sp>
        <p:nvSpPr>
          <p:cNvPr id="64515" name="Content Placeholder 2"/>
          <p:cNvSpPr>
            <a:spLocks noGrp="1"/>
          </p:cNvSpPr>
          <p:nvPr>
            <p:ph idx="1"/>
          </p:nvPr>
        </p:nvSpPr>
        <p:spPr/>
        <p:txBody>
          <a:bodyPr/>
          <a:lstStyle/>
          <a:p>
            <a:r>
              <a:rPr lang="zh-CN" altLang="en-US" dirty="0"/>
              <a:t>数据查看</a:t>
            </a:r>
          </a:p>
          <a:p>
            <a:r>
              <a:rPr lang="zh-CN" altLang="en-US" dirty="0"/>
              <a:t>数据操作</a:t>
            </a:r>
            <a:r>
              <a:rPr lang="en-US" altLang="zh-CN" dirty="0"/>
              <a:t>/</a:t>
            </a:r>
            <a:r>
              <a:rPr lang="zh-CN" altLang="en-US" dirty="0"/>
              <a:t>处理</a:t>
            </a:r>
          </a:p>
          <a:p>
            <a:r>
              <a:rPr lang="zh-CN" altLang="en-US" dirty="0"/>
              <a:t>数据建模</a:t>
            </a:r>
            <a:r>
              <a:rPr lang="en-US" altLang="zh-CN" dirty="0"/>
              <a:t>/</a:t>
            </a:r>
            <a:r>
              <a:rPr lang="zh-CN" altLang="en-US" dirty="0"/>
              <a:t>分析</a:t>
            </a:r>
          </a:p>
          <a:p>
            <a:r>
              <a:rPr lang="zh-CN" altLang="en-US" dirty="0"/>
              <a:t>分析结果解释</a:t>
            </a:r>
          </a:p>
          <a:p>
            <a:pPr marL="0" indent="0">
              <a:buNone/>
            </a:pPr>
            <a:endParaRPr lang="en-US" altLang="zh-CN" dirty="0"/>
          </a:p>
          <a:p>
            <a:pPr>
              <a:lnSpc>
                <a:spcPct val="100000"/>
              </a:lnSpc>
            </a:pPr>
            <a:r>
              <a:rPr lang="zh-CN" altLang="en-US" dirty="0"/>
              <a:t>以研究论文</a:t>
            </a:r>
            <a:r>
              <a:rPr lang="en-US" altLang="zh-CN" dirty="0"/>
              <a:t>/</a:t>
            </a:r>
            <a:r>
              <a:rPr lang="zh-CN" altLang="en-US" dirty="0"/>
              <a:t>报告为例，包括引言、文献综述、方法、实验、结论等几个部分。通常，数据可视化可以（需要）呈现在除结论之外的所有部分。</a:t>
            </a:r>
            <a:endParaRPr lang="en-US" altLang="zh-CN" dirty="0"/>
          </a:p>
        </p:txBody>
      </p:sp>
      <p:sp>
        <p:nvSpPr>
          <p:cNvPr id="6451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38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noAutofit/>
          </a:bodyPr>
          <a:lstStyle/>
          <a:p>
            <a:pPr fontAlgn="auto">
              <a:spcAft>
                <a:spcPts val="0"/>
              </a:spcAft>
              <a:defRPr/>
            </a:pPr>
            <a:r>
              <a:rPr lang="zh-CN" altLang="en-US" sz="4000">
                <a:solidFill>
                  <a:schemeClr val="tx1">
                    <a:lumMod val="75000"/>
                    <a:lumOff val="25000"/>
                  </a:schemeClr>
                </a:solidFill>
              </a:rPr>
              <a:t>数据可视化</a:t>
            </a:r>
            <a:endParaRPr lang="en-US" sz="4000" dirty="0">
              <a:solidFill>
                <a:schemeClr val="tx1">
                  <a:lumMod val="75000"/>
                  <a:lumOff val="25000"/>
                </a:schemeClr>
              </a:solidFill>
            </a:endParaRPr>
          </a:p>
        </p:txBody>
      </p:sp>
      <p:sp>
        <p:nvSpPr>
          <p:cNvPr id="65539" name="Content Placeholder 2"/>
          <p:cNvSpPr>
            <a:spLocks noGrp="1"/>
          </p:cNvSpPr>
          <p:nvPr>
            <p:ph idx="1"/>
          </p:nvPr>
        </p:nvSpPr>
        <p:spPr>
          <a:xfrm>
            <a:off x="1096963" y="1241425"/>
            <a:ext cx="3790950" cy="5059363"/>
          </a:xfrm>
        </p:spPr>
        <p:txBody>
          <a:bodyPr/>
          <a:lstStyle/>
          <a:p>
            <a:r>
              <a:rPr lang="en-US" altLang="zh-CN" dirty="0"/>
              <a:t>Car2Go </a:t>
            </a:r>
            <a:r>
              <a:rPr lang="zh-CN" altLang="en-US" dirty="0"/>
              <a:t>起讫点（</a:t>
            </a:r>
            <a:r>
              <a:rPr lang="en-US" altLang="zh-CN" dirty="0"/>
              <a:t>OD</a:t>
            </a:r>
            <a:r>
              <a:rPr lang="zh-CN" altLang="en-US" dirty="0"/>
              <a:t>）数据</a:t>
            </a:r>
            <a:endParaRPr lang="en-US" altLang="zh-CN" dirty="0"/>
          </a:p>
          <a:p>
            <a:pPr marL="0" indent="0">
              <a:buNone/>
            </a:pPr>
            <a:endParaRPr lang="en-US" altLang="zh-CN" dirty="0"/>
          </a:p>
          <a:p>
            <a:r>
              <a:rPr lang="zh-CN" altLang="en-US" dirty="0"/>
              <a:t>两辆车的</a:t>
            </a:r>
            <a:r>
              <a:rPr lang="en-US" altLang="zh-CN" dirty="0"/>
              <a:t>OD</a:t>
            </a:r>
            <a:r>
              <a:rPr lang="zh-CN" altLang="en-US" dirty="0"/>
              <a:t>随时间变化</a:t>
            </a:r>
            <a:endParaRPr lang="en-US" altLang="zh-CN" dirty="0"/>
          </a:p>
          <a:p>
            <a:pPr marL="384048" lvl="1" indent="-182880"/>
            <a:r>
              <a:rPr lang="zh-CN" altLang="en-US" dirty="0">
                <a:solidFill>
                  <a:schemeClr val="tx1">
                    <a:lumMod val="75000"/>
                    <a:lumOff val="25000"/>
                  </a:schemeClr>
                </a:solidFill>
              </a:rPr>
              <a:t>亮相：从</a:t>
            </a:r>
            <a:r>
              <a:rPr lang="en-US" altLang="zh-CN" dirty="0">
                <a:solidFill>
                  <a:schemeClr val="tx1">
                    <a:lumMod val="75000"/>
                    <a:lumOff val="25000"/>
                  </a:schemeClr>
                </a:solidFill>
              </a:rPr>
              <a:t>O</a:t>
            </a:r>
            <a:r>
              <a:rPr lang="zh-CN" altLang="en-US" dirty="0">
                <a:solidFill>
                  <a:schemeClr val="tx1">
                    <a:lumMod val="75000"/>
                    <a:lumOff val="25000"/>
                  </a:schemeClr>
                </a:solidFill>
              </a:rPr>
              <a:t>到</a:t>
            </a:r>
            <a:r>
              <a:rPr lang="en-US" altLang="zh-CN" dirty="0">
                <a:solidFill>
                  <a:schemeClr val="tx1">
                    <a:lumMod val="75000"/>
                    <a:lumOff val="25000"/>
                  </a:schemeClr>
                </a:solidFill>
              </a:rPr>
              <a:t>D</a:t>
            </a:r>
          </a:p>
          <a:p>
            <a:pPr marL="384048" lvl="1" indent="-182880"/>
            <a:r>
              <a:rPr lang="zh-CN" altLang="en-US" dirty="0">
                <a:solidFill>
                  <a:schemeClr val="tx1">
                    <a:lumMod val="75000"/>
                    <a:lumOff val="25000"/>
                  </a:schemeClr>
                </a:solidFill>
              </a:rPr>
              <a:t>圆圈大小：未占用时间</a:t>
            </a:r>
            <a:endParaRPr lang="en-US" altLang="zh-CN" dirty="0">
              <a:solidFill>
                <a:schemeClr val="tx1">
                  <a:lumMod val="75000"/>
                  <a:lumOff val="25000"/>
                </a:schemeClr>
              </a:solidFill>
            </a:endParaRPr>
          </a:p>
          <a:p>
            <a:pPr marL="384048" lvl="1" indent="-182880">
              <a:lnSpc>
                <a:spcPct val="100000"/>
              </a:lnSpc>
            </a:pPr>
            <a:r>
              <a:rPr lang="zh-CN" altLang="en-US" dirty="0">
                <a:solidFill>
                  <a:schemeClr val="tx1">
                    <a:lumMod val="75000"/>
                    <a:lumOff val="25000"/>
                  </a:schemeClr>
                </a:solidFill>
              </a:rPr>
              <a:t>如果我们有车辆的</a:t>
            </a:r>
            <a:r>
              <a:rPr lang="zh-CN" altLang="en-US" dirty="0">
                <a:solidFill>
                  <a:srgbClr val="FF0000"/>
                </a:solidFill>
              </a:rPr>
              <a:t>燃油状态</a:t>
            </a:r>
            <a:r>
              <a:rPr lang="zh-CN" altLang="en-US" dirty="0">
                <a:solidFill>
                  <a:schemeClr val="tx1">
                    <a:lumMod val="75000"/>
                    <a:lumOff val="25000"/>
                  </a:schemeClr>
                </a:solidFill>
              </a:rPr>
              <a:t>，什么样的部件可以帮助我们可视化该信息？</a:t>
            </a:r>
            <a:endParaRPr lang="en-US" altLang="zh-CN" dirty="0">
              <a:solidFill>
                <a:schemeClr val="tx1">
                  <a:lumMod val="75000"/>
                  <a:lumOff val="25000"/>
                </a:schemeClr>
              </a:solidFill>
            </a:endParaRPr>
          </a:p>
        </p:txBody>
      </p:sp>
      <p:sp>
        <p:nvSpPr>
          <p:cNvPr id="6554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39</a:t>
            </a:r>
          </a:p>
        </p:txBody>
      </p:sp>
      <p:pic>
        <p:nvPicPr>
          <p:cNvPr id="655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7575" y="1787525"/>
            <a:ext cx="3362325"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488" y="1787525"/>
            <a:ext cx="3367087"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9213"/>
            <a:ext cx="12192000" cy="638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6"/>
          <p:cNvSpPr>
            <a:spLocks noChangeArrowheads="1"/>
          </p:cNvSpPr>
          <p:nvPr/>
        </p:nvSpPr>
        <p:spPr bwMode="auto">
          <a:xfrm>
            <a:off x="6096000" y="6450013"/>
            <a:ext cx="6096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1600"/>
              <a:t>https://3blaws.s3.amazonaws.com/images/SmartTrans_3BL.jpg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数据处理中的可视化</a:t>
            </a:r>
            <a:endParaRPr lang="en-US" dirty="0">
              <a:solidFill>
                <a:schemeClr val="tx1">
                  <a:lumMod val="75000"/>
                  <a:lumOff val="25000"/>
                </a:schemeClr>
              </a:solidFill>
            </a:endParaRPr>
          </a:p>
        </p:txBody>
      </p:sp>
      <p:sp>
        <p:nvSpPr>
          <p:cNvPr id="6758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40</a:t>
            </a:r>
          </a:p>
        </p:txBody>
      </p:sp>
      <p:pic>
        <p:nvPicPr>
          <p:cNvPr id="6758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0" y="1406525"/>
            <a:ext cx="3175000" cy="46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Content Placeholder 7"/>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a:xfrm>
            <a:off x="8239125" y="1406525"/>
            <a:ext cx="3175000" cy="4729163"/>
          </a:xfrm>
        </p:spPr>
      </p:pic>
      <p:sp>
        <p:nvSpPr>
          <p:cNvPr id="67591" name="Content Placeholder 2"/>
          <p:cNvSpPr txBox="1">
            <a:spLocks/>
          </p:cNvSpPr>
          <p:nvPr/>
        </p:nvSpPr>
        <p:spPr bwMode="auto">
          <a:xfrm>
            <a:off x="1344613" y="1406525"/>
            <a:ext cx="3729037"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8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sz="2400">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9pPr>
          </a:lstStyle>
          <a:p>
            <a:pPr defTabSz="914400" eaLnBrk="1" hangingPunct="1"/>
            <a:r>
              <a:rPr lang="en-US" altLang="zh-CN" dirty="0"/>
              <a:t>Car2Go OD</a:t>
            </a:r>
            <a:r>
              <a:rPr lang="zh-CN" altLang="en-US" dirty="0"/>
              <a:t>分布</a:t>
            </a:r>
          </a:p>
          <a:p>
            <a:pPr marL="384048" lvl="1" indent="-182880" defTabSz="914400" eaLnBrk="1" hangingPunct="1"/>
            <a:r>
              <a:rPr lang="zh-CN" altLang="en-US" dirty="0">
                <a:solidFill>
                  <a:schemeClr val="tx1">
                    <a:lumMod val="75000"/>
                    <a:lumOff val="25000"/>
                  </a:schemeClr>
                </a:solidFill>
                <a:latin typeface="+mn-lt"/>
              </a:rPr>
              <a:t>分成网格</a:t>
            </a:r>
          </a:p>
          <a:p>
            <a:pPr marL="384048" lvl="1" indent="-182880" defTabSz="914400" eaLnBrk="1" hangingPunct="1"/>
            <a:r>
              <a:rPr lang="zh-CN" altLang="en-US" dirty="0">
                <a:solidFill>
                  <a:schemeClr val="tx1">
                    <a:lumMod val="75000"/>
                    <a:lumOff val="25000"/>
                  </a:schemeClr>
                </a:solidFill>
                <a:latin typeface="+mn-lt"/>
              </a:rPr>
              <a:t>分成六角形瓷砖</a:t>
            </a:r>
          </a:p>
          <a:p>
            <a:pPr defTabSz="914400" eaLnBrk="1" hangingPunct="1"/>
            <a:endParaRPr lang="en-US" altLang="zh-CN" dirty="0"/>
          </a:p>
          <a:p>
            <a:pPr defTabSz="914400" eaLnBrk="1" hangingPunct="1"/>
            <a:r>
              <a:rPr lang="zh-CN" altLang="en-US" dirty="0"/>
              <a:t>便于找出热点</a:t>
            </a:r>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数据处理中的可视化</a:t>
            </a:r>
            <a:endParaRPr lang="en-US" dirty="0">
              <a:solidFill>
                <a:schemeClr val="tx1">
                  <a:lumMod val="75000"/>
                  <a:lumOff val="25000"/>
                </a:schemeClr>
              </a:solidFill>
            </a:endParaRPr>
          </a:p>
        </p:txBody>
      </p:sp>
      <p:sp>
        <p:nvSpPr>
          <p:cNvPr id="6861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41</a:t>
            </a:r>
          </a:p>
        </p:txBody>
      </p:sp>
      <p:pic>
        <p:nvPicPr>
          <p:cNvPr id="7" name="Picture 6" descr="https://github.com/zhiyongc/TRANSFOR19/raw/5866138b4ce8da180dcef749c1346ff61d0c99e2/Images/OSM%20Map.png">
            <a:extLst/>
          </p:cNvPr>
          <p:cNvPicPr/>
          <p:nvPr/>
        </p:nvPicPr>
        <p:blipFill rotWithShape="1">
          <a:blip r:embed="rId2"/>
          <a:srcRect l="16397" t="7175" r="15465" b="7501"/>
          <a:stretch/>
        </p:blipFill>
        <p:spPr bwMode="auto">
          <a:xfrm>
            <a:off x="863600" y="3706813"/>
            <a:ext cx="2471738" cy="2325687"/>
          </a:xfrm>
          <a:prstGeom prst="rect">
            <a:avLst/>
          </a:prstGeom>
          <a:noFill/>
          <a:ln w="3175">
            <a:solidFill>
              <a:schemeClr val="bg1">
                <a:lumMod val="75000"/>
              </a:schemeClr>
            </a:solidFill>
          </a:ln>
          <a:extLst>
            <a:ext uri="{53640926-AAD7-44D8-BBD7-CCE9431645EC}">
              <a14:shadowObscured xmlns:a14="http://schemas.microsoft.com/office/drawing/2010/main"/>
            </a:ext>
          </a:extLst>
        </p:spPr>
      </p:pic>
      <p:pic>
        <p:nvPicPr>
          <p:cNvPr id="8" name="Content Placeholder 7">
            <a:extLst/>
          </p:cNvPr>
          <p:cNvPicPr>
            <a:picLocks noGrp="1"/>
          </p:cNvPicPr>
          <p:nvPr>
            <p:ph idx="1"/>
          </p:nvPr>
        </p:nvPicPr>
        <p:blipFill>
          <a:blip r:embed="rId3"/>
          <a:stretch>
            <a:fillRect/>
          </a:stretch>
        </p:blipFill>
        <p:spPr>
          <a:xfrm>
            <a:off x="3568700" y="3706813"/>
            <a:ext cx="2471738" cy="2325687"/>
          </a:xfrm>
          <a:ln w="3175">
            <a:solidFill>
              <a:schemeClr val="bg1">
                <a:lumMod val="75000"/>
              </a:schemeClr>
            </a:solidFill>
          </a:ln>
        </p:spPr>
      </p:pic>
      <p:pic>
        <p:nvPicPr>
          <p:cNvPr id="9" name="Picture 8" descr="https://github.com/zhiyongc/TRANSFOR19/raw/5866138b4ce8da180dcef749c1346ff61d0c99e2/Images/Study_Links.png">
            <a:extLst/>
          </p:cNvPr>
          <p:cNvPicPr/>
          <p:nvPr/>
        </p:nvPicPr>
        <p:blipFill rotWithShape="1">
          <a:blip r:embed="rId4"/>
          <a:srcRect l="4321" r="20481"/>
          <a:stretch/>
        </p:blipFill>
        <p:spPr bwMode="auto">
          <a:xfrm>
            <a:off x="6272213" y="3706813"/>
            <a:ext cx="2471737" cy="2325687"/>
          </a:xfrm>
          <a:prstGeom prst="rect">
            <a:avLst/>
          </a:prstGeom>
          <a:noFill/>
          <a:ln w="3175">
            <a:solidFill>
              <a:schemeClr val="bg1">
                <a:lumMod val="75000"/>
              </a:schemeClr>
            </a:solidFill>
          </a:ln>
        </p:spPr>
      </p:pic>
      <p:pic>
        <p:nvPicPr>
          <p:cNvPr id="10" name="Picture 9" descr="https://github.com/zhiyongc/TRANSFOR19/raw/5866138b4ce8da180dcef749c1346ff61d0c99e2/Images/All%20Trajecotry%20Points.png">
            <a:extLst/>
          </p:cNvPr>
          <p:cNvPicPr/>
          <p:nvPr/>
        </p:nvPicPr>
        <p:blipFill rotWithShape="1">
          <a:blip r:embed="rId5"/>
          <a:srcRect l="3434" r="8336"/>
          <a:stretch/>
        </p:blipFill>
        <p:spPr bwMode="auto">
          <a:xfrm>
            <a:off x="8990013" y="3706813"/>
            <a:ext cx="2471737" cy="2325687"/>
          </a:xfrm>
          <a:prstGeom prst="rect">
            <a:avLst/>
          </a:prstGeom>
          <a:noFill/>
          <a:ln w="3175">
            <a:solidFill>
              <a:schemeClr val="bg1">
                <a:lumMod val="75000"/>
              </a:schemeClr>
            </a:solidFill>
          </a:ln>
        </p:spPr>
      </p:pic>
      <p:sp>
        <p:nvSpPr>
          <p:cNvPr id="68617" name="Content Placeholder 2"/>
          <p:cNvSpPr txBox="1">
            <a:spLocks/>
          </p:cNvSpPr>
          <p:nvPr/>
        </p:nvSpPr>
        <p:spPr bwMode="auto">
          <a:xfrm>
            <a:off x="1096963" y="1241425"/>
            <a:ext cx="100584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8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sz="2400">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9pPr>
          </a:lstStyle>
          <a:p>
            <a:pPr defTabSz="914400" eaLnBrk="1" hangingPunct="1"/>
            <a:r>
              <a:rPr lang="zh-CN" altLang="en-US" dirty="0"/>
              <a:t>滴滴轨迹数据</a:t>
            </a:r>
          </a:p>
          <a:p>
            <a:pPr marL="364808" indent="-182880" defTabSz="914400" eaLnBrk="1" hangingPunct="1">
              <a:spcBef>
                <a:spcPts val="200"/>
              </a:spcBef>
              <a:spcAft>
                <a:spcPts val="400"/>
              </a:spcAft>
              <a:buFont typeface="Calibri" pitchFamily="34" charset="0"/>
              <a:buChar char="◦"/>
            </a:pPr>
            <a:r>
              <a:rPr lang="zh-CN" altLang="en-US" sz="2400" dirty="0">
                <a:solidFill>
                  <a:schemeClr val="tx1">
                    <a:lumMod val="75000"/>
                    <a:lumOff val="25000"/>
                  </a:schemeClr>
                </a:solidFill>
                <a:latin typeface="+mn-lt"/>
              </a:rPr>
              <a:t>目标：交通预测</a:t>
            </a:r>
          </a:p>
          <a:p>
            <a:pPr marL="364808" indent="-182880" defTabSz="914400" eaLnBrk="1" hangingPunct="1">
              <a:spcBef>
                <a:spcPts val="200"/>
              </a:spcBef>
              <a:spcAft>
                <a:spcPts val="400"/>
              </a:spcAft>
              <a:buFont typeface="Calibri" pitchFamily="34" charset="0"/>
              <a:buChar char="◦"/>
            </a:pPr>
            <a:r>
              <a:rPr lang="zh-CN" altLang="en-US" sz="2400" dirty="0">
                <a:solidFill>
                  <a:schemeClr val="tx1">
                    <a:lumMod val="75000"/>
                    <a:lumOff val="25000"/>
                  </a:schemeClr>
                </a:solidFill>
                <a:latin typeface="+mn-lt"/>
              </a:rPr>
              <a:t>程序：</a:t>
            </a:r>
          </a:p>
          <a:p>
            <a:pPr marL="566928" lvl="2" indent="-182880" defTabSz="914400" eaLnBrk="1" hangingPunct="1"/>
            <a:r>
              <a:rPr lang="zh-CN" altLang="en-US" dirty="0">
                <a:solidFill>
                  <a:schemeClr val="tx1">
                    <a:lumMod val="75000"/>
                    <a:lumOff val="25000"/>
                  </a:schemeClr>
                </a:solidFill>
                <a:latin typeface="+mn-lt"/>
              </a:rPr>
              <a:t>轨迹数据</a:t>
            </a:r>
            <a:r>
              <a:rPr lang="en-US" altLang="zh-CN" dirty="0">
                <a:sym typeface="Wingdings" pitchFamily="2" charset="2"/>
              </a:rPr>
              <a:t></a:t>
            </a:r>
            <a:r>
              <a:rPr lang="zh-CN" altLang="en-US" dirty="0">
                <a:solidFill>
                  <a:schemeClr val="tx1">
                    <a:lumMod val="75000"/>
                    <a:lumOff val="25000"/>
                  </a:schemeClr>
                </a:solidFill>
                <a:latin typeface="+mn-lt"/>
              </a:rPr>
              <a:t>将</a:t>
            </a:r>
            <a:r>
              <a:rPr lang="en-US" altLang="zh-CN" dirty="0">
                <a:solidFill>
                  <a:schemeClr val="tx1">
                    <a:lumMod val="75000"/>
                    <a:lumOff val="25000"/>
                  </a:schemeClr>
                </a:solidFill>
                <a:latin typeface="+mn-lt"/>
              </a:rPr>
              <a:t>GPS</a:t>
            </a:r>
            <a:r>
              <a:rPr lang="zh-CN" altLang="en-US" dirty="0">
                <a:solidFill>
                  <a:schemeClr val="tx1">
                    <a:lumMod val="75000"/>
                    <a:lumOff val="25000"/>
                  </a:schemeClr>
                </a:solidFill>
                <a:latin typeface="+mn-lt"/>
              </a:rPr>
              <a:t>点映射到路段</a:t>
            </a:r>
            <a:r>
              <a:rPr lang="en-US" altLang="zh-CN" dirty="0">
                <a:sym typeface="Wingdings" pitchFamily="2" charset="2"/>
              </a:rPr>
              <a:t></a:t>
            </a:r>
            <a:r>
              <a:rPr lang="zh-CN" altLang="en-US" dirty="0">
                <a:solidFill>
                  <a:schemeClr val="tx1">
                    <a:lumMod val="75000"/>
                    <a:lumOff val="25000"/>
                  </a:schemeClr>
                </a:solidFill>
                <a:latin typeface="+mn-lt"/>
              </a:rPr>
              <a:t>基于路段的速度</a:t>
            </a:r>
            <a:r>
              <a:rPr lang="en-US" altLang="zh-CN" dirty="0">
                <a:solidFill>
                  <a:schemeClr val="tx1">
                    <a:lumMod val="75000"/>
                    <a:lumOff val="25000"/>
                  </a:schemeClr>
                </a:solidFill>
                <a:latin typeface="+mn-lt"/>
              </a:rPr>
              <a:t>/</a:t>
            </a:r>
            <a:r>
              <a:rPr lang="zh-CN" altLang="en-US" dirty="0">
                <a:solidFill>
                  <a:schemeClr val="tx1">
                    <a:lumMod val="75000"/>
                    <a:lumOff val="25000"/>
                  </a:schemeClr>
                </a:solidFill>
                <a:latin typeface="+mn-lt"/>
              </a:rPr>
              <a:t>行程时间数据</a:t>
            </a:r>
          </a:p>
          <a:p>
            <a:pPr marL="364808" indent="-182880" defTabSz="914400" eaLnBrk="1" hangingPunct="1">
              <a:spcBef>
                <a:spcPts val="200"/>
              </a:spcBef>
              <a:spcAft>
                <a:spcPts val="400"/>
              </a:spcAft>
              <a:buFont typeface="Calibri" pitchFamily="34" charset="0"/>
              <a:buChar char="◦"/>
            </a:pPr>
            <a:r>
              <a:rPr lang="zh-CN" altLang="en-US" sz="2400" dirty="0">
                <a:solidFill>
                  <a:schemeClr val="tx1">
                    <a:lumMod val="75000"/>
                    <a:lumOff val="25000"/>
                  </a:schemeClr>
                </a:solidFill>
                <a:latin typeface="+mn-lt"/>
              </a:rPr>
              <a:t>工具：</a:t>
            </a:r>
            <a:r>
              <a:rPr lang="en-US" altLang="zh-CN" sz="2400" dirty="0">
                <a:solidFill>
                  <a:schemeClr val="tx1">
                    <a:lumMod val="75000"/>
                    <a:lumOff val="25000"/>
                  </a:schemeClr>
                </a:solidFill>
                <a:latin typeface="+mn-lt"/>
              </a:rPr>
              <a:t>QGIS</a:t>
            </a:r>
            <a:r>
              <a:rPr lang="zh-CN" altLang="en-US" sz="2400" dirty="0">
                <a:solidFill>
                  <a:schemeClr val="tx1">
                    <a:lumMod val="75000"/>
                    <a:lumOff val="25000"/>
                  </a:schemeClr>
                </a:solidFill>
                <a:latin typeface="+mn-lt"/>
              </a:rPr>
              <a:t>、</a:t>
            </a:r>
            <a:r>
              <a:rPr lang="en-US" altLang="zh-CN" sz="2400" dirty="0">
                <a:solidFill>
                  <a:schemeClr val="tx1">
                    <a:lumMod val="75000"/>
                    <a:lumOff val="25000"/>
                  </a:schemeClr>
                </a:solidFill>
                <a:latin typeface="+mn-lt"/>
              </a:rPr>
              <a:t>OpenStreetMap</a:t>
            </a:r>
            <a:r>
              <a:rPr lang="zh-CN" altLang="en-US" sz="2400" dirty="0">
                <a:solidFill>
                  <a:schemeClr val="tx1">
                    <a:lumMod val="75000"/>
                    <a:lumOff val="25000"/>
                  </a:schemeClr>
                </a:solidFill>
                <a:latin typeface="+mn-lt"/>
              </a:rPr>
              <a:t>、</a:t>
            </a:r>
            <a:r>
              <a:rPr lang="en-US" altLang="zh-CN" sz="2400" dirty="0">
                <a:solidFill>
                  <a:schemeClr val="tx1">
                    <a:lumMod val="75000"/>
                    <a:lumOff val="25000"/>
                  </a:schemeClr>
                </a:solidFill>
                <a:latin typeface="+mn-lt"/>
              </a:rPr>
              <a:t>Python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数据建模中的可视化</a:t>
            </a:r>
            <a:endParaRPr lang="en-US" dirty="0">
              <a:solidFill>
                <a:schemeClr val="tx1">
                  <a:lumMod val="75000"/>
                  <a:lumOff val="25000"/>
                </a:schemeClr>
              </a:solidFill>
            </a:endParaRPr>
          </a:p>
        </p:txBody>
      </p:sp>
      <p:sp>
        <p:nvSpPr>
          <p:cNvPr id="69635" name="Content Placeholder 2"/>
          <p:cNvSpPr>
            <a:spLocks noGrp="1"/>
          </p:cNvSpPr>
          <p:nvPr>
            <p:ph idx="1"/>
          </p:nvPr>
        </p:nvSpPr>
        <p:spPr/>
        <p:txBody>
          <a:bodyPr/>
          <a:lstStyle/>
          <a:p>
            <a:r>
              <a:rPr lang="zh-CN" altLang="en-US" dirty="0"/>
              <a:t>交通信号协调控制</a:t>
            </a:r>
            <a:endParaRPr lang="en-US" altLang="zh-CN" dirty="0"/>
          </a:p>
        </p:txBody>
      </p:sp>
      <p:sp>
        <p:nvSpPr>
          <p:cNvPr id="6963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42</a:t>
            </a:r>
          </a:p>
        </p:txBody>
      </p:sp>
      <p:pic>
        <p:nvPicPr>
          <p:cNvPr id="6963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3825" y="1995488"/>
            <a:ext cx="6580188"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Rectangle 9"/>
          <p:cNvSpPr>
            <a:spLocks noChangeArrowheads="1"/>
          </p:cNvSpPr>
          <p:nvPr/>
        </p:nvSpPr>
        <p:spPr bwMode="auto">
          <a:xfrm>
            <a:off x="3148013" y="6488113"/>
            <a:ext cx="6096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1400"/>
              <a:t>https://ops.fhwa.dot.gov/publications/fhwahop08024/images/6_1.png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数据建模中的可视化</a:t>
            </a:r>
            <a:endParaRPr lang="en-US" dirty="0">
              <a:solidFill>
                <a:schemeClr val="tx1">
                  <a:lumMod val="75000"/>
                  <a:lumOff val="25000"/>
                </a:schemeClr>
              </a:solidFill>
            </a:endParaRPr>
          </a:p>
        </p:txBody>
      </p:sp>
      <p:sp>
        <p:nvSpPr>
          <p:cNvPr id="70659" name="Content Placeholder 2"/>
          <p:cNvSpPr>
            <a:spLocks noGrp="1"/>
          </p:cNvSpPr>
          <p:nvPr>
            <p:ph idx="1"/>
          </p:nvPr>
        </p:nvSpPr>
        <p:spPr/>
        <p:txBody>
          <a:bodyPr/>
          <a:lstStyle/>
          <a:p>
            <a:r>
              <a:rPr lang="zh-CN" altLang="en-US" dirty="0"/>
              <a:t>建模过程中的可视化</a:t>
            </a:r>
          </a:p>
          <a:p>
            <a:pPr marL="384048" lvl="1" indent="-182880"/>
            <a:r>
              <a:rPr lang="zh-CN" altLang="en-US" dirty="0">
                <a:solidFill>
                  <a:schemeClr val="tx1">
                    <a:lumMod val="75000"/>
                    <a:lumOff val="25000"/>
                  </a:schemeClr>
                </a:solidFill>
              </a:rPr>
              <a:t>模型参数</a:t>
            </a:r>
          </a:p>
          <a:p>
            <a:pPr marL="384048" lvl="1" indent="-182880"/>
            <a:r>
              <a:rPr lang="zh-CN" altLang="en-US" dirty="0">
                <a:solidFill>
                  <a:schemeClr val="tx1">
                    <a:lumMod val="75000"/>
                    <a:lumOff val="25000"/>
                  </a:schemeClr>
                </a:solidFill>
              </a:rPr>
              <a:t>模型拟合的误差</a:t>
            </a:r>
          </a:p>
          <a:p>
            <a:r>
              <a:rPr lang="zh-CN" altLang="en-US" dirty="0"/>
              <a:t>有助于调整模型参数或改进模型设计</a:t>
            </a:r>
            <a:endParaRPr lang="en-US" altLang="zh-CN" dirty="0"/>
          </a:p>
        </p:txBody>
      </p:sp>
      <p:sp>
        <p:nvSpPr>
          <p:cNvPr id="7066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43</a:t>
            </a:r>
          </a:p>
        </p:txBody>
      </p:sp>
      <p:pic>
        <p:nvPicPr>
          <p:cNvPr id="7066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3121025"/>
            <a:ext cx="9155112"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Rectangle 7"/>
          <p:cNvSpPr>
            <a:spLocks noChangeArrowheads="1"/>
          </p:cNvSpPr>
          <p:nvPr/>
        </p:nvSpPr>
        <p:spPr bwMode="auto">
          <a:xfrm>
            <a:off x="4284663" y="6380163"/>
            <a:ext cx="609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1400"/>
              <a:t>https://external-preview.redd.it/Dhrpp8M4X9BpyFOKGpD6uxl2aFRC3fBS-akgcZ2cxYw.gif</a:t>
            </a:r>
            <a:r>
              <a:rPr lang="zh-CN" altLang="en-US" sz="1400"/>
              <a:t>？格式</a:t>
            </a:r>
            <a:r>
              <a:rPr lang="en-US" altLang="zh-CN" sz="1400"/>
              <a:t>=png8&amp;s=8a9143099e235e11018e7adcadcb7b7973f5e4c1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noAutofit/>
          </a:bodyPr>
          <a:lstStyle/>
          <a:p>
            <a:pPr fontAlgn="auto">
              <a:spcAft>
                <a:spcPts val="0"/>
              </a:spcAft>
              <a:defRPr/>
            </a:pPr>
            <a:r>
              <a:rPr lang="zh-CN" altLang="en-US">
                <a:solidFill>
                  <a:schemeClr val="tx1">
                    <a:lumMod val="75000"/>
                    <a:lumOff val="25000"/>
                  </a:schemeClr>
                </a:solidFill>
              </a:rPr>
              <a:t>结果解释中的可视化</a:t>
            </a:r>
            <a:endParaRPr lang="en-US" dirty="0">
              <a:solidFill>
                <a:schemeClr val="tx1">
                  <a:lumMod val="75000"/>
                  <a:lumOff val="25000"/>
                </a:schemeClr>
              </a:solidFill>
            </a:endParaRPr>
          </a:p>
        </p:txBody>
      </p:sp>
      <p:sp>
        <p:nvSpPr>
          <p:cNvPr id="71683" name="Content Placeholder 2"/>
          <p:cNvSpPr>
            <a:spLocks noGrp="1"/>
          </p:cNvSpPr>
          <p:nvPr>
            <p:ph idx="1"/>
          </p:nvPr>
        </p:nvSpPr>
        <p:spPr/>
        <p:txBody>
          <a:bodyPr/>
          <a:lstStyle/>
          <a:p>
            <a:r>
              <a:rPr lang="zh-CN" altLang="en-US"/>
              <a:t>交通速度预测结果</a:t>
            </a:r>
            <a:endParaRPr lang="en-US" altLang="zh-CN"/>
          </a:p>
        </p:txBody>
      </p:sp>
      <p:sp>
        <p:nvSpPr>
          <p:cNvPr id="7168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44</a:t>
            </a:r>
          </a:p>
        </p:txBody>
      </p:sp>
      <p:pic>
        <p:nvPicPr>
          <p:cNvPr id="7168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1971675"/>
            <a:ext cx="1077595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6963" y="4200525"/>
            <a:ext cx="1077595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结果解释中的可视化</a:t>
            </a:r>
            <a:endParaRPr lang="en-US" dirty="0">
              <a:solidFill>
                <a:schemeClr val="tx1">
                  <a:lumMod val="75000"/>
                  <a:lumOff val="25000"/>
                </a:schemeClr>
              </a:solidFill>
            </a:endParaRPr>
          </a:p>
        </p:txBody>
      </p:sp>
      <p:pic>
        <p:nvPicPr>
          <p:cNvPr id="73731"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163050" y="1911350"/>
            <a:ext cx="1708150" cy="3657600"/>
          </a:xfrm>
        </p:spPr>
      </p:pic>
      <p:sp>
        <p:nvSpPr>
          <p:cNvPr id="7373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45</a:t>
            </a:r>
          </a:p>
        </p:txBody>
      </p:sp>
      <p:pic>
        <p:nvPicPr>
          <p:cNvPr id="7373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43300" y="1911350"/>
            <a:ext cx="162401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0488" y="1911350"/>
            <a:ext cx="1712912"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ight Arrow 9">
            <a:extLst/>
          </p:cNvPr>
          <p:cNvSpPr/>
          <p:nvPr/>
        </p:nvSpPr>
        <p:spPr>
          <a:xfrm>
            <a:off x="8537575" y="3590925"/>
            <a:ext cx="241300"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ndParaRPr>
          </a:p>
        </p:txBody>
      </p:sp>
      <p:sp>
        <p:nvSpPr>
          <p:cNvPr id="73737" name="Content Placeholder 2"/>
          <p:cNvSpPr txBox="1">
            <a:spLocks/>
          </p:cNvSpPr>
          <p:nvPr/>
        </p:nvSpPr>
        <p:spPr bwMode="auto">
          <a:xfrm>
            <a:off x="1096963" y="1241425"/>
            <a:ext cx="3541712"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8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sz="2400">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2000">
                <a:solidFill>
                  <a:srgbClr val="404040"/>
                </a:solidFill>
                <a:latin typeface="Calibri" panose="020F0502020204030204" pitchFamily="34" charset="0"/>
              </a:defRPr>
            </a:lvl9pPr>
          </a:lstStyle>
          <a:p>
            <a:pPr defTabSz="914400" eaLnBrk="1" hangingPunct="1"/>
            <a:r>
              <a:rPr lang="zh-CN" altLang="en-US" dirty="0"/>
              <a:t>交通事故分析</a:t>
            </a:r>
          </a:p>
          <a:p>
            <a:pPr marL="384048" lvl="1" indent="-182880" defTabSz="914400" eaLnBrk="1" hangingPunct="1"/>
            <a:r>
              <a:rPr lang="zh-CN" altLang="en-US" dirty="0">
                <a:solidFill>
                  <a:schemeClr val="tx1">
                    <a:lumMod val="75000"/>
                    <a:lumOff val="25000"/>
                  </a:schemeClr>
                </a:solidFill>
                <a:latin typeface="+mn-lt"/>
              </a:rPr>
              <a:t> </a:t>
            </a:r>
            <a:r>
              <a:rPr lang="en-US" altLang="zh-CN" dirty="0">
                <a:solidFill>
                  <a:schemeClr val="tx1">
                    <a:lumMod val="75000"/>
                    <a:lumOff val="25000"/>
                  </a:schemeClr>
                </a:solidFill>
                <a:latin typeface="+mn-lt"/>
              </a:rPr>
              <a:t>I-405 </a:t>
            </a:r>
          </a:p>
          <a:p>
            <a:pPr marL="384048" lvl="1" indent="-182880" defTabSz="914400" eaLnBrk="1" hangingPunct="1"/>
            <a:r>
              <a:rPr lang="en-US" altLang="zh-CN" dirty="0">
                <a:solidFill>
                  <a:schemeClr val="tx1">
                    <a:lumMod val="75000"/>
                    <a:lumOff val="25000"/>
                  </a:schemeClr>
                </a:solidFill>
                <a:latin typeface="+mn-lt"/>
              </a:rPr>
              <a:t> EB</a:t>
            </a:r>
            <a:r>
              <a:rPr lang="zh-CN" altLang="en-US" dirty="0">
                <a:solidFill>
                  <a:schemeClr val="tx1">
                    <a:lumMod val="75000"/>
                    <a:lumOff val="25000"/>
                  </a:schemeClr>
                </a:solidFill>
                <a:latin typeface="+mn-lt"/>
              </a:rPr>
              <a:t>方法</a:t>
            </a:r>
          </a:p>
          <a:p>
            <a:pPr defTabSz="914400" eaLnBrk="1" hangingPunct="1"/>
            <a:endParaRPr lang="en-US" altLang="zh-CN" dirty="0"/>
          </a:p>
          <a:p>
            <a:pPr defTabSz="914400" eaLnBrk="1" hangingPunct="1"/>
            <a:r>
              <a:rPr lang="zh-CN" altLang="en-US" dirty="0"/>
              <a:t>可视化：</a:t>
            </a:r>
          </a:p>
          <a:p>
            <a:pPr marL="384048" lvl="1" indent="-182880" defTabSz="914400" eaLnBrk="1" hangingPunct="1"/>
            <a:r>
              <a:rPr lang="zh-CN" altLang="en-US" dirty="0">
                <a:solidFill>
                  <a:schemeClr val="tx1">
                    <a:lumMod val="75000"/>
                    <a:lumOff val="25000"/>
                  </a:schemeClr>
                </a:solidFill>
                <a:latin typeface="+mn-lt"/>
              </a:rPr>
              <a:t>颜色</a:t>
            </a:r>
          </a:p>
          <a:p>
            <a:pPr marL="384048" lvl="1" indent="-182880" defTabSz="914400" eaLnBrk="1" hangingPunct="1"/>
            <a:r>
              <a:rPr lang="zh-CN" altLang="en-US" dirty="0">
                <a:solidFill>
                  <a:schemeClr val="tx1">
                    <a:lumMod val="75000"/>
                    <a:lumOff val="25000"/>
                  </a:schemeClr>
                </a:solidFill>
                <a:latin typeface="+mn-lt"/>
              </a:rPr>
              <a:t>几何数据</a:t>
            </a:r>
            <a:endParaRPr lang="en-US" altLang="zh-CN" dirty="0">
              <a:solidFill>
                <a:schemeClr val="tx1">
                  <a:lumMod val="75000"/>
                  <a:lumOff val="25000"/>
                </a:schemeClr>
              </a:solidFill>
              <a:latin typeface="+mn-lt"/>
            </a:endParaRPr>
          </a:p>
        </p:txBody>
      </p:sp>
      <p:sp>
        <p:nvSpPr>
          <p:cNvPr id="73738" name="TextBox 11"/>
          <p:cNvSpPr txBox="1">
            <a:spLocks noChangeArrowheads="1"/>
          </p:cNvSpPr>
          <p:nvPr/>
        </p:nvSpPr>
        <p:spPr bwMode="auto">
          <a:xfrm>
            <a:off x="3274218" y="5749925"/>
            <a:ext cx="2162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dirty="0"/>
              <a:t>事故频率</a:t>
            </a:r>
            <a:endParaRPr lang="en-US" altLang="zh-CN" dirty="0"/>
          </a:p>
        </p:txBody>
      </p:sp>
      <p:sp>
        <p:nvSpPr>
          <p:cNvPr id="73739" name="TextBox 12"/>
          <p:cNvSpPr txBox="1">
            <a:spLocks noChangeArrowheads="1"/>
          </p:cNvSpPr>
          <p:nvPr/>
        </p:nvSpPr>
        <p:spPr bwMode="auto">
          <a:xfrm>
            <a:off x="6319838" y="5749925"/>
            <a:ext cx="2217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dirty="0"/>
              <a:t>预期事件</a:t>
            </a:r>
            <a:endParaRPr lang="en-US" altLang="zh-CN" dirty="0"/>
          </a:p>
        </p:txBody>
      </p:sp>
      <p:sp>
        <p:nvSpPr>
          <p:cNvPr id="73740" name="TextBox 13"/>
          <p:cNvSpPr txBox="1">
            <a:spLocks noChangeArrowheads="1"/>
          </p:cNvSpPr>
          <p:nvPr/>
        </p:nvSpPr>
        <p:spPr bwMode="auto">
          <a:xfrm>
            <a:off x="8246268" y="5749925"/>
            <a:ext cx="3541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dirty="0"/>
              <a:t>安全隐患改善指标</a:t>
            </a:r>
            <a:endParaRPr lang="en-US" altLang="zh-CN" dirty="0"/>
          </a:p>
        </p:txBody>
      </p:sp>
      <p:sp>
        <p:nvSpPr>
          <p:cNvPr id="16" name="Cross 15">
            <a:extLst/>
          </p:cNvPr>
          <p:cNvSpPr/>
          <p:nvPr/>
        </p:nvSpPr>
        <p:spPr>
          <a:xfrm>
            <a:off x="5607050" y="3606800"/>
            <a:ext cx="328613" cy="369888"/>
          </a:xfrm>
          <a:prstGeom prst="plus">
            <a:avLst>
              <a:gd name="adj" fmla="val 4351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下一步</a:t>
            </a:r>
            <a:endParaRPr lang="en-US" dirty="0">
              <a:solidFill>
                <a:schemeClr val="tx1">
                  <a:lumMod val="75000"/>
                  <a:lumOff val="25000"/>
                </a:schemeClr>
              </a:solidFill>
            </a:endParaRPr>
          </a:p>
        </p:txBody>
      </p:sp>
      <p:sp>
        <p:nvSpPr>
          <p:cNvPr id="75779" name="Content Placeholder 2"/>
          <p:cNvSpPr>
            <a:spLocks noGrp="1"/>
          </p:cNvSpPr>
          <p:nvPr>
            <p:ph idx="1"/>
          </p:nvPr>
        </p:nvSpPr>
        <p:spPr/>
        <p:txBody>
          <a:bodyPr/>
          <a:lstStyle/>
          <a:p>
            <a:r>
              <a:rPr lang="zh-CN" altLang="en-US" dirty="0"/>
              <a:t>集成数据管理和数据可视化</a:t>
            </a:r>
          </a:p>
          <a:p>
            <a:r>
              <a:rPr lang="zh-CN" altLang="en-US" dirty="0"/>
              <a:t> </a:t>
            </a:r>
          </a:p>
          <a:p>
            <a:r>
              <a:rPr lang="en-US" altLang="zh-CN" dirty="0"/>
              <a:t>R</a:t>
            </a:r>
            <a:r>
              <a:rPr lang="zh-CN" altLang="en-US" dirty="0"/>
              <a:t>中的可视化</a:t>
            </a:r>
          </a:p>
          <a:p>
            <a:r>
              <a:rPr lang="zh-CN" altLang="en-US" dirty="0"/>
              <a:t> </a:t>
            </a:r>
          </a:p>
          <a:p>
            <a:r>
              <a:rPr lang="zh-CN" altLang="en-US" dirty="0"/>
              <a:t>引入</a:t>
            </a:r>
            <a:r>
              <a:rPr lang="en-US" altLang="zh-CN" dirty="0"/>
              <a:t>R Shiny </a:t>
            </a:r>
          </a:p>
          <a:p>
            <a:r>
              <a:rPr lang="en-US" altLang="zh-CN" dirty="0"/>
              <a:t> </a:t>
            </a:r>
          </a:p>
          <a:p>
            <a:r>
              <a:rPr lang="zh-CN" altLang="en-US" dirty="0"/>
              <a:t>使用</a:t>
            </a:r>
            <a:r>
              <a:rPr lang="en-US" altLang="zh-CN" dirty="0" err="1"/>
              <a:t>R&amp;Shiny</a:t>
            </a:r>
            <a:r>
              <a:rPr lang="zh-CN" altLang="en-US" dirty="0"/>
              <a:t>和</a:t>
            </a:r>
            <a:r>
              <a:rPr lang="en-US" altLang="zh-CN" dirty="0"/>
              <a:t>SQL Server</a:t>
            </a:r>
            <a:r>
              <a:rPr lang="zh-CN" altLang="en-US" dirty="0"/>
              <a:t>创建数据管道</a:t>
            </a:r>
            <a:r>
              <a:rPr lang="en-US" altLang="zh-CN" dirty="0"/>
              <a:t>/</a:t>
            </a:r>
            <a:r>
              <a:rPr lang="zh-CN" altLang="en-US" dirty="0"/>
              <a:t>数据平台。（最终项目中要求）</a:t>
            </a:r>
            <a:endParaRPr lang="en-US" altLang="zh-CN" dirty="0"/>
          </a:p>
        </p:txBody>
      </p:sp>
      <p:sp>
        <p:nvSpPr>
          <p:cNvPr id="7578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46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6338" y="293688"/>
            <a:ext cx="1752600" cy="757237"/>
          </a:xfrm>
          <a:prstGeom prst="rect">
            <a:avLst/>
          </a:prstGeom>
        </p:spPr>
        <p:txBody>
          <a:bodyPr lIns="0" tIns="1270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ts val="100"/>
              </a:spcBef>
            </a:pPr>
            <a:r>
              <a:rPr lang="en-US" altLang="zh-CN" sz="4800" dirty="0">
                <a:solidFill>
                  <a:srgbClr val="404040"/>
                </a:solidFill>
                <a:latin typeface="Calibri Light"/>
                <a:cs typeface="Calibri Light"/>
              </a:rPr>
              <a:t>R</a:t>
            </a:r>
            <a:r>
              <a:rPr lang="en-US" altLang="zh-CN" sz="4800" spc="-185" dirty="0">
                <a:solidFill>
                  <a:srgbClr val="404040"/>
                </a:solidFill>
                <a:latin typeface="Calibri Light"/>
                <a:cs typeface="Calibri Light"/>
              </a:rPr>
              <a:t> </a:t>
            </a:r>
            <a:r>
              <a:rPr lang="en-US" altLang="zh-CN" sz="4800" spc="-60" dirty="0">
                <a:solidFill>
                  <a:srgbClr val="404040"/>
                </a:solidFill>
                <a:latin typeface="Calibri Light"/>
                <a:cs typeface="Calibri Light"/>
              </a:rPr>
              <a:t>Shiny</a:t>
            </a:r>
            <a:endParaRPr lang="en-US" altLang="zh-CN" sz="4800" dirty="0">
              <a:latin typeface="Calibri Light"/>
              <a:cs typeface="Calibri Light"/>
            </a:endParaRPr>
          </a:p>
        </p:txBody>
      </p:sp>
      <p:sp>
        <p:nvSpPr>
          <p:cNvPr id="3" name="object 3"/>
          <p:cNvSpPr txBox="1"/>
          <p:nvPr/>
        </p:nvSpPr>
        <p:spPr>
          <a:xfrm>
            <a:off x="1266825" y="1208088"/>
            <a:ext cx="9810750" cy="446276"/>
          </a:xfrm>
          <a:prstGeom prst="rect">
            <a:avLst/>
          </a:prstGeom>
        </p:spPr>
        <p:txBody>
          <a:bodyPr lIns="0" tIns="60960" rIns="0" bIns="0">
            <a:spAutoFit/>
          </a:bodyPr>
          <a:lstStyle>
            <a:lvl1pPr marL="1920875" indent="-190976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ts val="3025"/>
              </a:lnSpc>
              <a:spcBef>
                <a:spcPts val="475"/>
              </a:spcBef>
            </a:pPr>
            <a:r>
              <a:rPr lang="zh-CN" altLang="en-US" sz="2800" dirty="0">
                <a:solidFill>
                  <a:srgbClr val="404040"/>
                </a:solidFill>
                <a:ea typeface="Calibri" panose="020F0502020204030204" pitchFamily="34" charset="0"/>
                <a:cs typeface="Calibri" panose="020F0502020204030204" pitchFamily="34" charset="0"/>
              </a:rPr>
              <a:t>“开源</a:t>
            </a:r>
            <a:r>
              <a:rPr lang="en-US" altLang="zh-CN" sz="2800" dirty="0">
                <a:solidFill>
                  <a:srgbClr val="404040"/>
                </a:solidFill>
                <a:ea typeface="Calibri" panose="020F0502020204030204" pitchFamily="34" charset="0"/>
                <a:cs typeface="Calibri" panose="020F0502020204030204" pitchFamily="34" charset="0"/>
              </a:rPr>
              <a:t>R</a:t>
            </a:r>
            <a:r>
              <a:rPr lang="zh-CN" altLang="en-US" sz="2800" dirty="0">
                <a:solidFill>
                  <a:srgbClr val="404040"/>
                </a:solidFill>
                <a:ea typeface="Calibri" panose="020F0502020204030204" pitchFamily="34" charset="0"/>
                <a:cs typeface="Calibri" panose="020F0502020204030204" pitchFamily="34" charset="0"/>
              </a:rPr>
              <a:t>包，为构建</a:t>
            </a:r>
            <a:r>
              <a:rPr lang="en-US" altLang="zh-CN" sz="2800" dirty="0">
                <a:solidFill>
                  <a:srgbClr val="404040"/>
                </a:solidFill>
                <a:ea typeface="Calibri" panose="020F0502020204030204" pitchFamily="34" charset="0"/>
                <a:cs typeface="Calibri" panose="020F0502020204030204" pitchFamily="34" charset="0"/>
              </a:rPr>
              <a:t>web</a:t>
            </a:r>
            <a:r>
              <a:rPr lang="zh-CN" altLang="en-US" sz="2800" dirty="0">
                <a:solidFill>
                  <a:srgbClr val="404040"/>
                </a:solidFill>
                <a:ea typeface="Calibri" panose="020F0502020204030204" pitchFamily="34" charset="0"/>
                <a:cs typeface="Calibri" panose="020F0502020204030204" pitchFamily="34" charset="0"/>
              </a:rPr>
              <a:t>应用程序提供优雅而强大的</a:t>
            </a:r>
            <a:r>
              <a:rPr lang="en-US" altLang="zh-CN" sz="2800" dirty="0">
                <a:solidFill>
                  <a:srgbClr val="404040"/>
                </a:solidFill>
                <a:ea typeface="Calibri" panose="020F0502020204030204" pitchFamily="34" charset="0"/>
                <a:cs typeface="Calibri" panose="020F0502020204030204" pitchFamily="34" charset="0"/>
              </a:rPr>
              <a:t>web</a:t>
            </a:r>
            <a:r>
              <a:rPr lang="zh-CN" altLang="en-US" sz="2800" dirty="0">
                <a:solidFill>
                  <a:srgbClr val="404040"/>
                </a:solidFill>
                <a:ea typeface="Calibri" panose="020F0502020204030204" pitchFamily="34" charset="0"/>
                <a:cs typeface="Calibri" panose="020F0502020204030204" pitchFamily="34" charset="0"/>
              </a:rPr>
              <a:t>框架”</a:t>
            </a:r>
            <a:endParaRPr lang="zh-CN" altLang="zh-CN" sz="2800" dirty="0">
              <a:ea typeface="Calibri" panose="020F0502020204030204" pitchFamily="34" charset="0"/>
              <a:cs typeface="Calibri" panose="020F0502020204030204" pitchFamily="34" charset="0"/>
            </a:endParaRPr>
          </a:p>
        </p:txBody>
      </p:sp>
      <p:sp>
        <p:nvSpPr>
          <p:cNvPr id="76804" name="object 4"/>
          <p:cNvSpPr>
            <a:spLocks noChangeArrowheads="1"/>
          </p:cNvSpPr>
          <p:nvPr/>
        </p:nvSpPr>
        <p:spPr bwMode="auto">
          <a:xfrm>
            <a:off x="1933575" y="2041525"/>
            <a:ext cx="8324850" cy="42116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38" y="293688"/>
            <a:ext cx="2092325" cy="757237"/>
          </a:xfrm>
        </p:spPr>
        <p:txBody>
          <a:bodyPr wrap="square" lIns="0" tIns="12700" rIns="0" bIns="0">
            <a:spAutoFit/>
          </a:bodyPr>
          <a:lstStyle/>
          <a:p>
            <a:pPr marL="12700" fontAlgn="auto">
              <a:lnSpc>
                <a:spcPct val="100000"/>
              </a:lnSpc>
              <a:spcBef>
                <a:spcPts val="100"/>
              </a:spcBef>
              <a:spcAft>
                <a:spcPts val="0"/>
              </a:spcAft>
              <a:defRPr/>
            </a:pPr>
            <a:r>
              <a:rPr lang="zh-CN" altLang="en-US" spc="-70">
                <a:solidFill>
                  <a:schemeClr val="tx1">
                    <a:lumMod val="75000"/>
                    <a:lumOff val="25000"/>
                  </a:schemeClr>
                </a:solidFill>
              </a:rPr>
              <a:t>特征</a:t>
            </a:r>
            <a:endParaRPr spc="-70" dirty="0">
              <a:solidFill>
                <a:schemeClr val="tx1">
                  <a:lumMod val="75000"/>
                  <a:lumOff val="25000"/>
                </a:schemeClr>
              </a:solidFill>
            </a:endParaRPr>
          </a:p>
        </p:txBody>
      </p:sp>
      <p:sp>
        <p:nvSpPr>
          <p:cNvPr id="5" name="object 3">
            <a:extLst>
              <a:ext uri="{FF2B5EF4-FFF2-40B4-BE49-F238E27FC236}">
                <a16:creationId xmlns:a16="http://schemas.microsoft.com/office/drawing/2014/main" id="{AD7B89B1-FAC3-4FFD-AD11-64F3AD666513}"/>
              </a:ext>
            </a:extLst>
          </p:cNvPr>
          <p:cNvSpPr txBox="1"/>
          <p:nvPr/>
        </p:nvSpPr>
        <p:spPr>
          <a:xfrm>
            <a:off x="1084580" y="1634515"/>
            <a:ext cx="9923145" cy="3276538"/>
          </a:xfrm>
          <a:prstGeom prst="rect">
            <a:avLst/>
          </a:prstGeom>
        </p:spPr>
        <p:txBody>
          <a:bodyPr vert="horz" wrap="square" lIns="0" tIns="148590" rIns="0" bIns="0" rtlCol="0">
            <a:spAutoFit/>
          </a:bodyPr>
          <a:lstStyle/>
          <a:p>
            <a:pPr marL="12700">
              <a:lnSpc>
                <a:spcPct val="100000"/>
              </a:lnSpc>
              <a:spcBef>
                <a:spcPts val="1170"/>
              </a:spcBef>
            </a:pPr>
            <a:r>
              <a:rPr sz="2800" spc="-5" dirty="0">
                <a:solidFill>
                  <a:srgbClr val="1CACE3"/>
                </a:solidFill>
                <a:latin typeface="Courier New"/>
                <a:cs typeface="Courier New"/>
              </a:rPr>
              <a:t>o</a:t>
            </a:r>
            <a:r>
              <a:rPr lang="zh-CN" altLang="en-US" sz="2800" spc="-5" dirty="0">
                <a:solidFill>
                  <a:srgbClr val="404040"/>
                </a:solidFill>
                <a:latin typeface="Calibri"/>
                <a:cs typeface="Calibri"/>
              </a:rPr>
              <a:t>只需几行代码就可以构建有用的</a:t>
            </a:r>
            <a:r>
              <a:rPr lang="en-US" altLang="zh-CN" sz="2800" spc="-5" dirty="0">
                <a:solidFill>
                  <a:srgbClr val="404040"/>
                </a:solidFill>
                <a:latin typeface="Calibri"/>
                <a:cs typeface="Calibri"/>
              </a:rPr>
              <a:t>web</a:t>
            </a:r>
            <a:r>
              <a:rPr lang="zh-CN" altLang="en-US" sz="2800" spc="-5" dirty="0">
                <a:solidFill>
                  <a:srgbClr val="404040"/>
                </a:solidFill>
                <a:latin typeface="Calibri"/>
                <a:cs typeface="Calibri"/>
              </a:rPr>
              <a:t>应用程序。</a:t>
            </a:r>
            <a:endParaRPr lang="en-US" altLang="zh-CN" sz="2800" spc="-5" dirty="0">
              <a:solidFill>
                <a:srgbClr val="404040"/>
              </a:solidFill>
              <a:latin typeface="Calibri"/>
              <a:cs typeface="Calibri"/>
            </a:endParaRPr>
          </a:p>
          <a:p>
            <a:pPr marL="12700">
              <a:lnSpc>
                <a:spcPct val="100000"/>
              </a:lnSpc>
              <a:spcBef>
                <a:spcPts val="1170"/>
              </a:spcBef>
            </a:pPr>
            <a:r>
              <a:rPr lang="en-US" sz="2800" spc="-5" dirty="0">
                <a:solidFill>
                  <a:srgbClr val="1CACE3"/>
                </a:solidFill>
                <a:latin typeface="Courier New"/>
                <a:cs typeface="Courier New"/>
              </a:rPr>
              <a:t>O</a:t>
            </a:r>
            <a:r>
              <a:rPr lang="zh-CN" altLang="en-US" sz="2800" spc="-5" dirty="0">
                <a:solidFill>
                  <a:srgbClr val="404040"/>
                </a:solidFill>
                <a:latin typeface="Calibri"/>
                <a:cs typeface="Calibri"/>
              </a:rPr>
              <a:t>不需要</a:t>
            </a:r>
            <a:r>
              <a:rPr lang="en-US" sz="2800" spc="-15" dirty="0">
                <a:solidFill>
                  <a:srgbClr val="404040"/>
                </a:solidFill>
                <a:latin typeface="Calibri"/>
                <a:cs typeface="Calibri"/>
              </a:rPr>
              <a:t>JavaScript</a:t>
            </a:r>
            <a:r>
              <a:rPr lang="en-US" sz="2800" spc="15" dirty="0">
                <a:solidFill>
                  <a:srgbClr val="404040"/>
                </a:solidFill>
                <a:latin typeface="Calibri"/>
                <a:cs typeface="Calibri"/>
              </a:rPr>
              <a:t> </a:t>
            </a:r>
          </a:p>
          <a:p>
            <a:pPr marL="12700">
              <a:lnSpc>
                <a:spcPct val="100000"/>
              </a:lnSpc>
              <a:spcBef>
                <a:spcPts val="1070"/>
              </a:spcBef>
            </a:pPr>
            <a:r>
              <a:rPr sz="2800" spc="-20" dirty="0" err="1">
                <a:solidFill>
                  <a:srgbClr val="1CACE3"/>
                </a:solidFill>
                <a:latin typeface="Courier New"/>
                <a:cs typeface="Courier New"/>
              </a:rPr>
              <a:t>o</a:t>
            </a:r>
            <a:r>
              <a:rPr lang="en-US" altLang="zh-CN" sz="2800" spc="-5" dirty="0" err="1">
                <a:solidFill>
                  <a:srgbClr val="404040"/>
                </a:solidFill>
                <a:latin typeface="Calibri"/>
                <a:cs typeface="Calibri"/>
              </a:rPr>
              <a:t>Shiny</a:t>
            </a:r>
            <a:r>
              <a:rPr lang="en-US" altLang="zh-CN" sz="2800" spc="-5" dirty="0">
                <a:solidFill>
                  <a:srgbClr val="404040"/>
                </a:solidFill>
                <a:latin typeface="Calibri"/>
                <a:cs typeface="Calibri"/>
              </a:rPr>
              <a:t> </a:t>
            </a:r>
            <a:r>
              <a:rPr lang="zh-CN" altLang="en-US" sz="2800" spc="-5" dirty="0">
                <a:solidFill>
                  <a:srgbClr val="404040"/>
                </a:solidFill>
                <a:latin typeface="Calibri"/>
                <a:cs typeface="Calibri"/>
              </a:rPr>
              <a:t>应用程序自动“激活”的方式与电子表格是实时的</a:t>
            </a:r>
            <a:r>
              <a:rPr sz="2800" spc="-10" dirty="0">
                <a:solidFill>
                  <a:srgbClr val="404040"/>
                </a:solidFill>
                <a:latin typeface="Calibri"/>
                <a:cs typeface="Calibri"/>
              </a:rPr>
              <a:t>.</a:t>
            </a:r>
            <a:endParaRPr sz="2800" dirty="0">
              <a:latin typeface="Calibri"/>
              <a:cs typeface="Calibri"/>
            </a:endParaRPr>
          </a:p>
          <a:p>
            <a:pPr marL="103505" marR="86360" indent="-91440">
              <a:lnSpc>
                <a:spcPts val="3020"/>
              </a:lnSpc>
              <a:spcBef>
                <a:spcPts val="1455"/>
              </a:spcBef>
            </a:pPr>
            <a:r>
              <a:rPr sz="2800" spc="-10" dirty="0">
                <a:solidFill>
                  <a:srgbClr val="1CACE3"/>
                </a:solidFill>
                <a:latin typeface="Courier New"/>
                <a:cs typeface="Courier New"/>
              </a:rPr>
              <a:t>o</a:t>
            </a:r>
            <a:r>
              <a:rPr lang="zh-CN" altLang="en-US" sz="2800" spc="-5" dirty="0">
                <a:solidFill>
                  <a:srgbClr val="404040"/>
                </a:solidFill>
                <a:latin typeface="Calibri"/>
                <a:cs typeface="Calibri"/>
              </a:rPr>
              <a:t>当用户修改输入时，输出会立即改变，而无需重新加载浏览器</a:t>
            </a:r>
            <a:endParaRPr lang="en-US" altLang="zh-CN" sz="2800" spc="-5" dirty="0">
              <a:solidFill>
                <a:srgbClr val="404040"/>
              </a:solidFill>
              <a:latin typeface="Calibri"/>
              <a:cs typeface="Calibri"/>
            </a:endParaRPr>
          </a:p>
          <a:p>
            <a:pPr marL="103505" marR="86360" indent="-91440">
              <a:lnSpc>
                <a:spcPts val="3020"/>
              </a:lnSpc>
              <a:spcBef>
                <a:spcPts val="1455"/>
              </a:spcBef>
            </a:pPr>
            <a:r>
              <a:rPr lang="en-US" altLang="zh-CN" sz="2800" spc="-15" dirty="0" err="1">
                <a:solidFill>
                  <a:srgbClr val="1CACE3"/>
                </a:solidFill>
                <a:latin typeface="Courier New"/>
                <a:cs typeface="Courier New"/>
              </a:rPr>
              <a:t>o</a:t>
            </a:r>
            <a:r>
              <a:rPr lang="en-US" altLang="zh-CN" sz="2800" spc="-15" dirty="0" err="1">
                <a:solidFill>
                  <a:srgbClr val="404040"/>
                </a:solidFill>
                <a:latin typeface="Calibri"/>
                <a:cs typeface="Calibri"/>
              </a:rPr>
              <a:t>Shiny</a:t>
            </a:r>
            <a:r>
              <a:rPr lang="en-US" altLang="zh-CN" sz="2800" spc="-15" dirty="0">
                <a:solidFill>
                  <a:srgbClr val="404040"/>
                </a:solidFill>
                <a:latin typeface="Calibri"/>
                <a:cs typeface="Calibri"/>
              </a:rPr>
              <a:t> </a:t>
            </a:r>
            <a:r>
              <a:rPr lang="zh-CN" altLang="en-US" sz="2800" spc="-5" dirty="0">
                <a:solidFill>
                  <a:srgbClr val="404040"/>
                </a:solidFill>
                <a:latin typeface="Calibri"/>
                <a:cs typeface="Calibri"/>
              </a:rPr>
              <a:t>用户界面可以完全使用</a:t>
            </a:r>
            <a:r>
              <a:rPr lang="en-US" altLang="zh-CN" sz="2800" spc="-5" dirty="0">
                <a:solidFill>
                  <a:srgbClr val="404040"/>
                </a:solidFill>
                <a:latin typeface="Calibri"/>
                <a:cs typeface="Calibri"/>
              </a:rPr>
              <a:t>R</a:t>
            </a:r>
            <a:r>
              <a:rPr lang="zh-CN" altLang="en-US" sz="2800" spc="-5" dirty="0">
                <a:solidFill>
                  <a:srgbClr val="404040"/>
                </a:solidFill>
                <a:latin typeface="Calibri"/>
                <a:cs typeface="Calibri"/>
              </a:rPr>
              <a:t>构建，也可以直接用</a:t>
            </a:r>
            <a:r>
              <a:rPr lang="en-US" altLang="zh-CN" sz="2800" spc="-5" dirty="0">
                <a:solidFill>
                  <a:srgbClr val="404040"/>
                </a:solidFill>
                <a:latin typeface="Calibri"/>
                <a:cs typeface="Calibri"/>
              </a:rPr>
              <a:t>HTML</a:t>
            </a:r>
            <a:r>
              <a:rPr lang="zh-CN" altLang="en-US" sz="2800" spc="-5" dirty="0">
                <a:solidFill>
                  <a:srgbClr val="404040"/>
                </a:solidFill>
                <a:latin typeface="Calibri"/>
                <a:cs typeface="Calibri"/>
              </a:rPr>
              <a:t>、</a:t>
            </a:r>
            <a:r>
              <a:rPr lang="en-US" altLang="zh-CN" sz="2800" spc="-5" dirty="0">
                <a:solidFill>
                  <a:srgbClr val="404040"/>
                </a:solidFill>
                <a:latin typeface="Calibri"/>
                <a:cs typeface="Calibri"/>
              </a:rPr>
              <a:t>CSS</a:t>
            </a:r>
            <a:r>
              <a:rPr lang="zh-CN" altLang="en-US" sz="2800" spc="-5" dirty="0">
                <a:solidFill>
                  <a:srgbClr val="404040"/>
                </a:solidFill>
                <a:latin typeface="Calibri"/>
                <a:cs typeface="Calibri"/>
              </a:rPr>
              <a:t>和</a:t>
            </a:r>
            <a:r>
              <a:rPr lang="en-US" altLang="zh-CN" sz="2800" spc="-5" dirty="0">
                <a:solidFill>
                  <a:srgbClr val="404040"/>
                </a:solidFill>
                <a:latin typeface="Calibri"/>
                <a:cs typeface="Calibri"/>
              </a:rPr>
              <a:t>JavaScript</a:t>
            </a:r>
            <a:r>
              <a:rPr lang="zh-CN" altLang="en-US" sz="2800" spc="-5" dirty="0">
                <a:solidFill>
                  <a:srgbClr val="404040"/>
                </a:solidFill>
                <a:latin typeface="Calibri"/>
                <a:cs typeface="Calibri"/>
              </a:rPr>
              <a:t>编写，以获得更大的灵活性。</a:t>
            </a:r>
            <a:r>
              <a:rPr sz="2800" spc="-30" dirty="0">
                <a:solidFill>
                  <a:srgbClr val="404040"/>
                </a:solidFill>
                <a:latin typeface="Calibri"/>
                <a:cs typeface="Calibri"/>
              </a:rPr>
              <a:t>.</a:t>
            </a:r>
            <a:endParaRPr sz="2800"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必要的</a:t>
            </a:r>
            <a:r>
              <a:rPr lang="en-US" altLang="zh-CN">
                <a:solidFill>
                  <a:schemeClr val="tx1">
                    <a:lumMod val="75000"/>
                    <a:lumOff val="25000"/>
                  </a:schemeClr>
                </a:solidFill>
              </a:rPr>
              <a:t>Web</a:t>
            </a:r>
            <a:r>
              <a:rPr lang="zh-CN" altLang="en-US">
                <a:solidFill>
                  <a:schemeClr val="tx1">
                    <a:lumMod val="75000"/>
                    <a:lumOff val="25000"/>
                  </a:schemeClr>
                </a:solidFill>
              </a:rPr>
              <a:t>框架</a:t>
            </a:r>
            <a:endParaRPr lang="zh-CN" altLang="en-US" dirty="0">
              <a:solidFill>
                <a:schemeClr val="tx1">
                  <a:lumMod val="75000"/>
                  <a:lumOff val="25000"/>
                </a:schemeClr>
              </a:solidFill>
            </a:endParaRPr>
          </a:p>
        </p:txBody>
      </p:sp>
      <p:sp>
        <p:nvSpPr>
          <p:cNvPr id="3" name="文本占位符 2"/>
          <p:cNvSpPr>
            <a:spLocks noGrp="1"/>
          </p:cNvSpPr>
          <p:nvPr>
            <p:ph type="body" idx="1"/>
          </p:nvPr>
        </p:nvSpPr>
        <p:spPr>
          <a:xfrm>
            <a:off x="1084263" y="1208088"/>
            <a:ext cx="10023475" cy="3448050"/>
          </a:xfrm>
        </p:spPr>
        <p:txBody>
          <a:bodyPr rtlCol="0">
            <a:normAutofit fontScale="92500" lnSpcReduction="10000"/>
          </a:bodyPr>
          <a:lstStyle/>
          <a:p>
            <a:pPr marL="91440" indent="-91440" fontAlgn="auto">
              <a:defRPr/>
            </a:pPr>
            <a:r>
              <a:rPr lang="pt-BR" altLang="zh-CN">
                <a:solidFill>
                  <a:schemeClr val="tx1">
                    <a:lumMod val="75000"/>
                    <a:lumOff val="25000"/>
                  </a:schemeClr>
                </a:solidFill>
              </a:rPr>
              <a:t>a&lt;-3 </a:t>
            </a:r>
          </a:p>
          <a:p>
            <a:pPr marL="91440" indent="-91440" fontAlgn="auto">
              <a:defRPr/>
            </a:pPr>
            <a:r>
              <a:rPr lang="pt-BR" altLang="zh-CN">
                <a:solidFill>
                  <a:schemeClr val="tx1">
                    <a:lumMod val="75000"/>
                    <a:lumOff val="25000"/>
                  </a:schemeClr>
                </a:solidFill>
              </a:rPr>
              <a:t> </a:t>
            </a:r>
          </a:p>
          <a:p>
            <a:pPr marL="91440" indent="-91440" fontAlgn="auto">
              <a:defRPr/>
            </a:pPr>
            <a:r>
              <a:rPr lang="pt-BR" altLang="zh-CN">
                <a:solidFill>
                  <a:schemeClr val="tx1">
                    <a:lumMod val="75000"/>
                    <a:lumOff val="25000"/>
                  </a:schemeClr>
                </a:solidFill>
              </a:rPr>
              <a:t> b&lt;-a+2 </a:t>
            </a:r>
          </a:p>
          <a:p>
            <a:pPr marL="91440" indent="-91440" fontAlgn="auto">
              <a:defRPr/>
            </a:pPr>
            <a:r>
              <a:rPr lang="pt-BR" altLang="zh-CN">
                <a:solidFill>
                  <a:schemeClr val="tx1">
                    <a:lumMod val="75000"/>
                    <a:lumOff val="25000"/>
                  </a:schemeClr>
                </a:solidFill>
              </a:rPr>
              <a:t> </a:t>
            </a:r>
          </a:p>
          <a:p>
            <a:pPr marL="91440" indent="-91440" fontAlgn="auto">
              <a:defRPr/>
            </a:pPr>
            <a:r>
              <a:rPr lang="pt-BR" altLang="zh-CN">
                <a:solidFill>
                  <a:schemeClr val="tx1">
                    <a:lumMod val="75000"/>
                    <a:lumOff val="25000"/>
                  </a:schemeClr>
                </a:solidFill>
              </a:rPr>
              <a:t> a&lt;-7 </a:t>
            </a:r>
          </a:p>
          <a:p>
            <a:pPr marL="91440" indent="-91440" fontAlgn="auto">
              <a:defRPr/>
            </a:pPr>
            <a:r>
              <a:rPr lang="pt-BR" altLang="zh-CN">
                <a:solidFill>
                  <a:schemeClr val="tx1">
                    <a:lumMod val="75000"/>
                    <a:lumOff val="25000"/>
                  </a:schemeClr>
                </a:solidFill>
              </a:rPr>
              <a:t> </a:t>
            </a:r>
          </a:p>
          <a:p>
            <a:pPr marL="91440" indent="-91440" fontAlgn="auto">
              <a:defRPr/>
            </a:pPr>
            <a:r>
              <a:rPr lang="pt-BR" altLang="zh-CN">
                <a:solidFill>
                  <a:schemeClr val="tx1">
                    <a:lumMod val="75000"/>
                    <a:lumOff val="25000"/>
                  </a:schemeClr>
                </a:solidFill>
              </a:rPr>
              <a:t> a==</a:t>
            </a:r>
            <a:r>
              <a:rPr lang="zh-CN" altLang="pt-BR">
                <a:solidFill>
                  <a:schemeClr val="tx1">
                    <a:lumMod val="75000"/>
                    <a:lumOff val="25000"/>
                  </a:schemeClr>
                </a:solidFill>
              </a:rPr>
              <a:t>？</a:t>
            </a:r>
            <a:endParaRPr lang="zh-CN" altLang="en-US" dirty="0">
              <a:solidFill>
                <a:schemeClr val="tx1">
                  <a:lumMod val="75000"/>
                  <a:lumOff val="25000"/>
                </a:schemeClr>
              </a:solidFill>
            </a:endParaRPr>
          </a:p>
        </p:txBody>
      </p:sp>
      <p:sp>
        <p:nvSpPr>
          <p:cNvPr id="4" name="矩形 3"/>
          <p:cNvSpPr/>
          <p:nvPr/>
        </p:nvSpPr>
        <p:spPr>
          <a:xfrm>
            <a:off x="6629400" y="1905000"/>
            <a:ext cx="3124200" cy="844550"/>
          </a:xfrm>
          <a:prstGeom prst="rect">
            <a:avLst/>
          </a:prstGeom>
        </p:spPr>
        <p:txBody>
          <a:bodyPr>
            <a:spAutoFit/>
          </a:bodyPr>
          <a:lstStyle/>
          <a:p>
            <a:pPr marL="12700" eaLnBrk="1" fontAlgn="auto" hangingPunct="1">
              <a:spcBef>
                <a:spcPts val="100"/>
              </a:spcBef>
              <a:spcAft>
                <a:spcPts val="0"/>
              </a:spcAft>
              <a:defRPr/>
            </a:pPr>
            <a:r>
              <a:rPr lang="zh-CN" altLang="en-US" sz="2400" dirty="0">
                <a:latin typeface="+mn-lt"/>
                <a:cs typeface="Arial"/>
              </a:rPr>
              <a:t>命令式：</a:t>
            </a:r>
            <a:r>
              <a:rPr lang="en-US" altLang="zh-CN" sz="2400" dirty="0">
                <a:latin typeface="+mn-lt"/>
                <a:cs typeface="Arial"/>
              </a:rPr>
              <a:t>b=5</a:t>
            </a:r>
            <a:r>
              <a:rPr lang="zh-CN" altLang="en-US" sz="2400" dirty="0">
                <a:latin typeface="+mn-lt"/>
                <a:cs typeface="Arial"/>
              </a:rPr>
              <a:t>；</a:t>
            </a:r>
            <a:endParaRPr lang="en-US" altLang="zh-CN" sz="2400" dirty="0">
              <a:latin typeface="+mn-lt"/>
              <a:cs typeface="Arial"/>
            </a:endParaRPr>
          </a:p>
          <a:p>
            <a:pPr marL="12700" eaLnBrk="1" fontAlgn="auto" hangingPunct="1">
              <a:spcBef>
                <a:spcPts val="100"/>
              </a:spcBef>
              <a:spcAft>
                <a:spcPts val="0"/>
              </a:spcAft>
              <a:defRPr/>
            </a:pPr>
            <a:r>
              <a:rPr lang="zh-CN" altLang="en-US" sz="2400" dirty="0">
                <a:latin typeface="+mn-lt"/>
                <a:cs typeface="Arial"/>
              </a:rPr>
              <a:t>反应式：</a:t>
            </a:r>
            <a:r>
              <a:rPr lang="en-US" altLang="zh-CN" sz="2400" dirty="0">
                <a:latin typeface="+mn-lt"/>
                <a:cs typeface="Arial"/>
              </a:rPr>
              <a:t>b=9</a:t>
            </a:r>
          </a:p>
        </p:txBody>
      </p:sp>
      <p:sp>
        <p:nvSpPr>
          <p:cNvPr id="5" name="矩形 4"/>
          <p:cNvSpPr/>
          <p:nvPr/>
        </p:nvSpPr>
        <p:spPr>
          <a:xfrm>
            <a:off x="2819400" y="4983163"/>
            <a:ext cx="6858000" cy="461962"/>
          </a:xfrm>
          <a:prstGeom prst="rect">
            <a:avLst/>
          </a:prstGeom>
        </p:spPr>
        <p:txBody>
          <a:bodyPr>
            <a:spAutoFit/>
          </a:bodyPr>
          <a:lstStyle/>
          <a:p>
            <a:pPr marL="12700" eaLnBrk="1" fontAlgn="auto" hangingPunct="1">
              <a:spcBef>
                <a:spcPts val="100"/>
              </a:spcBef>
              <a:spcAft>
                <a:spcPts val="0"/>
              </a:spcAft>
              <a:defRPr/>
            </a:pPr>
            <a:r>
              <a:rPr lang="en-US" altLang="zh-CN" sz="2400" dirty="0">
                <a:latin typeface="+mn-lt"/>
                <a:cs typeface="Arial"/>
              </a:rPr>
              <a:t>R</a:t>
            </a:r>
            <a:r>
              <a:rPr lang="zh-CN" altLang="en-US" sz="2400" dirty="0">
                <a:latin typeface="+mn-lt"/>
                <a:cs typeface="Arial"/>
              </a:rPr>
              <a:t>像大多数语言一样。总是得到</a:t>
            </a:r>
            <a:r>
              <a:rPr lang="en-US" altLang="zh-CN" sz="2400" dirty="0">
                <a:latin typeface="+mn-lt"/>
                <a:cs typeface="Arial"/>
              </a:rPr>
              <a:t>b=5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什么是可视化？</a:t>
            </a:r>
            <a:endParaRPr lang="en-US" dirty="0">
              <a:solidFill>
                <a:schemeClr val="tx1">
                  <a:lumMod val="75000"/>
                  <a:lumOff val="25000"/>
                </a:schemeClr>
              </a:solidFill>
            </a:endParaRPr>
          </a:p>
        </p:txBody>
      </p:sp>
      <p:sp>
        <p:nvSpPr>
          <p:cNvPr id="18435" name="Content Placeholder 2"/>
          <p:cNvSpPr>
            <a:spLocks noGrp="1"/>
          </p:cNvSpPr>
          <p:nvPr>
            <p:ph idx="1"/>
          </p:nvPr>
        </p:nvSpPr>
        <p:spPr/>
        <p:txBody>
          <a:bodyPr/>
          <a:lstStyle/>
          <a:p>
            <a:r>
              <a:rPr lang="zh-CN" altLang="en-US" dirty="0"/>
              <a:t>“符号到几何的转换”</a:t>
            </a:r>
            <a:r>
              <a:rPr lang="en-US" altLang="zh-CN" dirty="0"/>
              <a:t> [McCormick et al. 1987]</a:t>
            </a:r>
          </a:p>
          <a:p>
            <a:r>
              <a:rPr lang="en-US" altLang="zh-CN" dirty="0"/>
              <a:t> </a:t>
            </a:r>
          </a:p>
          <a:p>
            <a:r>
              <a:rPr lang="zh-CN" altLang="en-US" dirty="0"/>
              <a:t>“</a:t>
            </a:r>
            <a:r>
              <a:rPr lang="en-US" altLang="zh-CN" dirty="0"/>
              <a:t>…</a:t>
            </a:r>
            <a:r>
              <a:rPr lang="zh-CN" altLang="en-US" dirty="0"/>
              <a:t>寻找最能支持我们自然感知方式的人工记忆。”</a:t>
            </a:r>
            <a:r>
              <a:rPr lang="en-US" altLang="zh-CN" dirty="0"/>
              <a:t>[</a:t>
            </a:r>
            <a:r>
              <a:rPr lang="en-US" altLang="zh-CN" dirty="0" err="1"/>
              <a:t>Bertin</a:t>
            </a:r>
            <a:r>
              <a:rPr lang="en-US" altLang="zh-CN" dirty="0"/>
              <a:t> 1967]</a:t>
            </a:r>
          </a:p>
          <a:p>
            <a:r>
              <a:rPr lang="en-US" altLang="zh-CN" dirty="0"/>
              <a:t> </a:t>
            </a:r>
          </a:p>
          <a:p>
            <a:r>
              <a:rPr lang="zh-CN" altLang="en-US" dirty="0"/>
              <a:t>“使用计算机生成的、交互式的视觉数据表示法来增强认知能力。”</a:t>
            </a:r>
            <a:r>
              <a:rPr lang="en-US" altLang="zh-CN" dirty="0"/>
              <a:t> [Card, Mackinlay, &amp; </a:t>
            </a:r>
            <a:r>
              <a:rPr lang="en-US" altLang="zh-CN" dirty="0" err="1"/>
              <a:t>Shneiderman</a:t>
            </a:r>
            <a:r>
              <a:rPr lang="en-US" altLang="zh-CN" dirty="0"/>
              <a:t> 1999]</a:t>
            </a:r>
          </a:p>
          <a:p>
            <a:endParaRPr lang="en-US" altLang="zh-CN" dirty="0"/>
          </a:p>
        </p:txBody>
      </p:sp>
      <p:sp>
        <p:nvSpPr>
          <p:cNvPr id="1843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5</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38" y="293688"/>
            <a:ext cx="2092325" cy="757237"/>
          </a:xfrm>
        </p:spPr>
        <p:txBody>
          <a:bodyPr wrap="square" lIns="0" tIns="12700" rIns="0" bIns="0">
            <a:spAutoFit/>
          </a:bodyPr>
          <a:lstStyle/>
          <a:p>
            <a:pPr marL="12700" fontAlgn="auto">
              <a:lnSpc>
                <a:spcPct val="100000"/>
              </a:lnSpc>
              <a:spcBef>
                <a:spcPts val="100"/>
              </a:spcBef>
              <a:spcAft>
                <a:spcPts val="0"/>
              </a:spcAft>
              <a:defRPr/>
            </a:pPr>
            <a:r>
              <a:rPr lang="zh-CN" altLang="en-US" spc="-70">
                <a:solidFill>
                  <a:schemeClr val="tx1">
                    <a:lumMod val="75000"/>
                    <a:lumOff val="25000"/>
                  </a:schemeClr>
                </a:solidFill>
              </a:rPr>
              <a:t>特征</a:t>
            </a:r>
            <a:endParaRPr spc="-70" dirty="0">
              <a:solidFill>
                <a:schemeClr val="tx1">
                  <a:lumMod val="75000"/>
                  <a:lumOff val="25000"/>
                </a:schemeClr>
              </a:solidFill>
            </a:endParaRPr>
          </a:p>
        </p:txBody>
      </p:sp>
      <p:sp>
        <p:nvSpPr>
          <p:cNvPr id="3" name="object 3"/>
          <p:cNvSpPr txBox="1"/>
          <p:nvPr/>
        </p:nvSpPr>
        <p:spPr>
          <a:xfrm>
            <a:off x="1084263" y="1208088"/>
            <a:ext cx="9818687" cy="1734129"/>
          </a:xfrm>
          <a:prstGeom prst="rect">
            <a:avLst/>
          </a:prstGeom>
        </p:spPr>
        <p:txBody>
          <a:bodyPr lIns="0" tIns="60960" rIns="0" bIns="0">
            <a:spAutoFit/>
          </a:bodyPr>
          <a:lstStyle>
            <a:lvl1pPr marL="103188" indent="-90488">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ts val="3025"/>
              </a:lnSpc>
              <a:spcBef>
                <a:spcPts val="475"/>
              </a:spcBef>
            </a:pPr>
            <a:r>
              <a:rPr lang="en-US" altLang="zh-CN" sz="2800" dirty="0">
                <a:solidFill>
                  <a:srgbClr val="1CACE3"/>
                </a:solidFill>
                <a:latin typeface="Courier New" panose="02070309020205020404" pitchFamily="49" charset="0"/>
                <a:cs typeface="Courier New" panose="02070309020205020404" pitchFamily="49" charset="0"/>
              </a:rPr>
              <a:t>O</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在任何</a:t>
            </a:r>
            <a:r>
              <a:rPr lang="en-US" altLang="zh-CN" sz="2800" dirty="0">
                <a:latin typeface="Times New Roman" panose="02020603050405020304" pitchFamily="18" charset="0"/>
                <a:ea typeface="宋体" panose="02010600030101010101" pitchFamily="2" charset="-122"/>
                <a:cs typeface="Courier New" panose="02070309020205020404" pitchFamily="49" charset="0"/>
              </a:rPr>
              <a:t>R</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环境下的运行（</a:t>
            </a:r>
            <a:r>
              <a:rPr lang="en-US" altLang="zh-CN" sz="2800" spc="-10" dirty="0">
                <a:solidFill>
                  <a:srgbClr val="404040"/>
                </a:solidFill>
                <a:latin typeface="Calibri"/>
                <a:cs typeface="Calibri"/>
              </a:rPr>
              <a:t> Console </a:t>
            </a:r>
            <a:r>
              <a:rPr lang="en-US" altLang="zh-CN" sz="2800" spc="-5" dirty="0">
                <a:solidFill>
                  <a:srgbClr val="404040"/>
                </a:solidFill>
                <a:latin typeface="Calibri"/>
                <a:cs typeface="Calibri"/>
              </a:rPr>
              <a:t>R</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、用于</a:t>
            </a:r>
            <a:r>
              <a:rPr lang="en-US" altLang="zh-CN" sz="2800" dirty="0">
                <a:latin typeface="Times New Roman" panose="02020603050405020304" pitchFamily="18" charset="0"/>
                <a:ea typeface="宋体" panose="02010600030101010101" pitchFamily="2" charset="-122"/>
                <a:cs typeface="Courier New" panose="02070309020205020404" pitchFamily="49" charset="0"/>
              </a:rPr>
              <a:t>Windows</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或</a:t>
            </a:r>
            <a:r>
              <a:rPr lang="en-US" altLang="zh-CN" sz="2800" dirty="0">
                <a:latin typeface="Times New Roman" panose="02020603050405020304" pitchFamily="18" charset="0"/>
                <a:ea typeface="宋体" panose="02010600030101010101" pitchFamily="2" charset="-122"/>
                <a:cs typeface="Courier New" panose="02070309020205020404" pitchFamily="49" charset="0"/>
              </a:rPr>
              <a:t>Mac</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的</a:t>
            </a:r>
            <a:r>
              <a:rPr lang="en-US" altLang="zh-CN" sz="2800" dirty="0" err="1">
                <a:latin typeface="Times New Roman" panose="02020603050405020304" pitchFamily="18" charset="0"/>
                <a:ea typeface="宋体" panose="02010600030101010101" pitchFamily="2" charset="-122"/>
                <a:cs typeface="Courier New" panose="02070309020205020404" pitchFamily="49" charset="0"/>
              </a:rPr>
              <a:t>Rgui</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a:t>
            </a:r>
            <a:r>
              <a:rPr lang="en-US" altLang="zh-CN" sz="2800" dirty="0">
                <a:latin typeface="Times New Roman" panose="02020603050405020304" pitchFamily="18" charset="0"/>
                <a:ea typeface="宋体" panose="02010600030101010101" pitchFamily="2" charset="-122"/>
                <a:cs typeface="Courier New" panose="02070309020205020404" pitchFamily="49" charset="0"/>
              </a:rPr>
              <a:t>ESS</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a:t>
            </a:r>
            <a:r>
              <a:rPr lang="en-US" altLang="zh-CN" sz="2800" dirty="0" err="1">
                <a:latin typeface="Times New Roman" panose="02020603050405020304" pitchFamily="18" charset="0"/>
                <a:ea typeface="宋体" panose="02010600030101010101" pitchFamily="2" charset="-122"/>
                <a:cs typeface="Courier New" panose="02070309020205020404" pitchFamily="49" charset="0"/>
              </a:rPr>
              <a:t>StatET</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a:t>
            </a:r>
            <a:r>
              <a:rPr lang="en-US" altLang="zh-CN" sz="2800" dirty="0">
                <a:latin typeface="Times New Roman" panose="02020603050405020304" pitchFamily="18" charset="0"/>
                <a:ea typeface="宋体" panose="02010600030101010101" pitchFamily="2" charset="-122"/>
                <a:cs typeface="Courier New" panose="02070309020205020404" pitchFamily="49" charset="0"/>
              </a:rPr>
              <a:t>RStudio</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等）。</a:t>
            </a:r>
          </a:p>
          <a:p>
            <a:pPr eaLnBrk="1" hangingPunct="1">
              <a:lnSpc>
                <a:spcPts val="3025"/>
              </a:lnSpc>
              <a:spcBef>
                <a:spcPts val="475"/>
              </a:spcBef>
            </a:pPr>
            <a:r>
              <a:rPr lang="en-US" altLang="zh-CN" sz="2800" spc="-5" dirty="0">
                <a:solidFill>
                  <a:srgbClr val="1CACE3"/>
                </a:solidFill>
                <a:latin typeface="Courier New"/>
                <a:cs typeface="Courier New"/>
              </a:rPr>
              <a:t>o</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基于</a:t>
            </a:r>
            <a:r>
              <a:rPr lang="en-US" altLang="zh-CN" sz="2800" dirty="0">
                <a:latin typeface="Times New Roman" panose="02020603050405020304" pitchFamily="18" charset="0"/>
                <a:ea typeface="宋体" panose="02010600030101010101" pitchFamily="2" charset="-122"/>
                <a:cs typeface="Courier New" panose="02070309020205020404" pitchFamily="49" charset="0"/>
              </a:rPr>
              <a:t>Twitter Bootstrap</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的有</a:t>
            </a:r>
            <a:r>
              <a:rPr lang="zh-CN" altLang="en-US" sz="2800" dirty="0">
                <a:latin typeface="Times New Roman" panose="02020603050405020304" pitchFamily="18" charset="0"/>
                <a:cs typeface="Courier New" panose="02070309020205020404" pitchFamily="49" charset="0"/>
              </a:rPr>
              <a:t>吸引力的默认</a:t>
            </a:r>
            <a:r>
              <a:rPr lang="en-US" altLang="zh-CN" sz="2800" dirty="0">
                <a:latin typeface="Times New Roman" panose="02020603050405020304" pitchFamily="18" charset="0"/>
                <a:cs typeface="Courier New" panose="02070309020205020404" pitchFamily="49" charset="0"/>
              </a:rPr>
              <a:t>UI</a:t>
            </a:r>
            <a:r>
              <a:rPr lang="zh-CN" altLang="en-US" sz="2800" dirty="0">
                <a:latin typeface="Times New Roman" panose="02020603050405020304" pitchFamily="18" charset="0"/>
                <a:cs typeface="Courier New" panose="02070309020205020404" pitchFamily="49" charset="0"/>
              </a:rPr>
              <a:t>主题。</a:t>
            </a:r>
            <a:endParaRPr lang="en-US" altLang="zh-CN" sz="2800" dirty="0">
              <a:latin typeface="Times New Roman" panose="02020603050405020304" pitchFamily="18" charset="0"/>
              <a:ea typeface="宋体" panose="02010600030101010101" pitchFamily="2" charset="-122"/>
              <a:cs typeface="Courier New" panose="02070309020205020404" pitchFamily="49" charset="0"/>
            </a:endParaRPr>
          </a:p>
          <a:p>
            <a:pPr eaLnBrk="1" hangingPunct="1">
              <a:lnSpc>
                <a:spcPts val="3025"/>
              </a:lnSpc>
              <a:spcBef>
                <a:spcPts val="475"/>
              </a:spcBef>
            </a:pPr>
            <a:r>
              <a:rPr lang="en-US" altLang="zh-CN" sz="2800" spc="-5" dirty="0">
                <a:solidFill>
                  <a:srgbClr val="1CACE3"/>
                </a:solidFill>
                <a:latin typeface="Courier New"/>
                <a:cs typeface="Courier New"/>
              </a:rPr>
              <a:t>o</a:t>
            </a:r>
            <a:r>
              <a:rPr lang="zh-CN" altLang="en-US" sz="2800" spc="-5" dirty="0">
                <a:solidFill>
                  <a:srgbClr val="404040"/>
                </a:solidFill>
                <a:latin typeface="Calibri"/>
                <a:cs typeface="Calibri"/>
              </a:rPr>
              <a:t>一个高度可定制的滑块小部件，内置动画支持。</a:t>
            </a:r>
            <a:endParaRPr lang="zh-CN" altLang="zh-CN" sz="2800" dirty="0">
              <a:latin typeface="Times New Roman" panose="02020603050405020304" pitchFamily="18" charset="0"/>
              <a:ea typeface="宋体" panose="02010600030101010101" pitchFamily="2" charset="-122"/>
              <a:cs typeface="Calibri" panose="020F0502020204030204" pitchFamily="34" charset="0"/>
            </a:endParaRPr>
          </a:p>
        </p:txBody>
      </p:sp>
      <p:sp>
        <p:nvSpPr>
          <p:cNvPr id="4" name="object 4"/>
          <p:cNvSpPr txBox="1"/>
          <p:nvPr/>
        </p:nvSpPr>
        <p:spPr>
          <a:xfrm>
            <a:off x="1084263" y="5348288"/>
            <a:ext cx="9437687" cy="451727"/>
          </a:xfrm>
          <a:prstGeom prst="rect">
            <a:avLst/>
          </a:prstGeom>
        </p:spPr>
        <p:txBody>
          <a:bodyPr lIns="0" tIns="60960" rIns="0" bIns="0">
            <a:spAutoFit/>
          </a:bodyPr>
          <a:lstStyle>
            <a:lvl1pPr marL="103188" indent="-90488">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ts val="3025"/>
              </a:lnSpc>
              <a:spcBef>
                <a:spcPts val="475"/>
              </a:spcBef>
            </a:pPr>
            <a:r>
              <a:rPr lang="en-US" altLang="zh-CN" sz="2800" dirty="0" err="1">
                <a:solidFill>
                  <a:srgbClr val="1CACE3"/>
                </a:solidFill>
                <a:latin typeface="Courier New" panose="02070309020205020404" pitchFamily="49" charset="0"/>
                <a:cs typeface="Courier New" panose="02070309020205020404" pitchFamily="49" charset="0"/>
              </a:rPr>
              <a:t>o</a:t>
            </a:r>
            <a:r>
              <a:rPr lang="en-US" altLang="zh-CN" sz="2800" dirty="0" err="1">
                <a:latin typeface="Times New Roman" panose="02020603050405020304" pitchFamily="18" charset="0"/>
                <a:cs typeface="Times New Roman" panose="02020603050405020304" pitchFamily="18" charset="0"/>
              </a:rPr>
              <a:t>Pre</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构建了用于显示绘图、表格和</a:t>
            </a:r>
            <a:r>
              <a:rPr lang="en-US" altLang="zh-CN" sz="2800" dirty="0">
                <a:latin typeface="Times New Roman" panose="02020603050405020304" pitchFamily="18" charset="0"/>
                <a:ea typeface="宋体" panose="02010600030101010101" pitchFamily="2" charset="-122"/>
                <a:cs typeface="Courier New" panose="02070309020205020404" pitchFamily="49" charset="0"/>
              </a:rPr>
              <a:t>R</a:t>
            </a:r>
            <a:r>
              <a:rPr lang="zh-CN" altLang="en-US" sz="2800" dirty="0">
                <a:latin typeface="Times New Roman" panose="02020603050405020304" pitchFamily="18" charset="0"/>
                <a:ea typeface="宋体" panose="02010600030101010101" pitchFamily="2" charset="-122"/>
                <a:cs typeface="Courier New" panose="02070309020205020404" pitchFamily="49" charset="0"/>
              </a:rPr>
              <a:t>对象打印输出的小部件。</a:t>
            </a:r>
            <a:endParaRPr lang="zh-CN" altLang="zh-CN" sz="2800" dirty="0">
              <a:latin typeface="Times New Roman" panose="02020603050405020304" pitchFamily="18" charset="0"/>
              <a:ea typeface="宋体" panose="02010600030101010101" pitchFamily="2" charset="-122"/>
              <a:cs typeface="Courier New" panose="02070309020205020404" pitchFamily="49" charset="0"/>
            </a:endParaRPr>
          </a:p>
        </p:txBody>
      </p:sp>
      <p:sp>
        <p:nvSpPr>
          <p:cNvPr id="80901" name="object 5"/>
          <p:cNvSpPr>
            <a:spLocks noChangeArrowheads="1"/>
          </p:cNvSpPr>
          <p:nvPr/>
        </p:nvSpPr>
        <p:spPr bwMode="auto">
          <a:xfrm>
            <a:off x="2981325" y="3298825"/>
            <a:ext cx="5199063" cy="202088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38" y="293688"/>
            <a:ext cx="2092325" cy="757237"/>
          </a:xfrm>
        </p:spPr>
        <p:txBody>
          <a:bodyPr wrap="square" lIns="0" tIns="12700" rIns="0" bIns="0">
            <a:spAutoFit/>
          </a:bodyPr>
          <a:lstStyle/>
          <a:p>
            <a:pPr marL="12700" fontAlgn="auto">
              <a:lnSpc>
                <a:spcPct val="100000"/>
              </a:lnSpc>
              <a:spcBef>
                <a:spcPts val="100"/>
              </a:spcBef>
              <a:spcAft>
                <a:spcPts val="0"/>
              </a:spcAft>
              <a:defRPr/>
            </a:pPr>
            <a:r>
              <a:rPr lang="zh-CN" altLang="en-US" spc="-70">
                <a:solidFill>
                  <a:schemeClr val="tx1">
                    <a:lumMod val="75000"/>
                    <a:lumOff val="25000"/>
                  </a:schemeClr>
                </a:solidFill>
              </a:rPr>
              <a:t>特征</a:t>
            </a:r>
            <a:endParaRPr spc="-70" dirty="0">
              <a:solidFill>
                <a:schemeClr val="tx1">
                  <a:lumMod val="75000"/>
                  <a:lumOff val="25000"/>
                </a:schemeClr>
              </a:solidFill>
            </a:endParaRPr>
          </a:p>
        </p:txBody>
      </p:sp>
      <p:sp>
        <p:nvSpPr>
          <p:cNvPr id="6" name="object 3">
            <a:extLst>
              <a:ext uri="{FF2B5EF4-FFF2-40B4-BE49-F238E27FC236}">
                <a16:creationId xmlns:a16="http://schemas.microsoft.com/office/drawing/2014/main" id="{5BA26B51-0E61-4532-94AB-0898AAE6453F}"/>
              </a:ext>
            </a:extLst>
          </p:cNvPr>
          <p:cNvSpPr txBox="1">
            <a:spLocks/>
          </p:cNvSpPr>
          <p:nvPr/>
        </p:nvSpPr>
        <p:spPr bwMode="auto">
          <a:xfrm>
            <a:off x="1097280" y="1240778"/>
            <a:ext cx="10058400" cy="177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60960" rIns="0" bIns="0" numCol="1" rtlCol="0" anchor="t" anchorCtr="0" compatLnSpc="1">
            <a:prstTxWarp prst="textNoShape">
              <a:avLst/>
            </a:prstTxWarp>
            <a:spAutoFit/>
          </a:bodyPr>
          <a:lstStyle>
            <a:lvl1pPr marL="90488" indent="-90488" algn="l" rtl="0" fontAlgn="base">
              <a:lnSpc>
                <a:spcPct val="90000"/>
              </a:lnSpc>
              <a:spcBef>
                <a:spcPts val="1200"/>
              </a:spcBef>
              <a:spcAft>
                <a:spcPts val="200"/>
              </a:spcAft>
              <a:buClr>
                <a:schemeClr val="accent1"/>
              </a:buClr>
              <a:buSzPct val="100000"/>
              <a:buFont typeface="Calibri" panose="020F0502020204030204" pitchFamily="34" charset="0"/>
              <a:buChar char=" "/>
              <a:defRPr sz="2800" kern="1200">
                <a:solidFill>
                  <a:srgbClr val="404040"/>
                </a:solidFill>
                <a:latin typeface="+mn-lt"/>
                <a:ea typeface="+mn-ea"/>
                <a:cs typeface="+mn-cs"/>
              </a:defRPr>
            </a:lvl1pPr>
            <a:lvl2pPr marL="382588" indent="-182563" algn="l" rtl="0" fontAlgn="base">
              <a:lnSpc>
                <a:spcPct val="90000"/>
              </a:lnSpc>
              <a:spcBef>
                <a:spcPts val="200"/>
              </a:spcBef>
              <a:spcAft>
                <a:spcPts val="400"/>
              </a:spcAft>
              <a:buClr>
                <a:schemeClr val="accent1"/>
              </a:buClr>
              <a:buFont typeface="Calibri" panose="020F0502020204030204" pitchFamily="34" charset="0"/>
              <a:buChar char="◦"/>
              <a:defRPr sz="2400" kern="1200">
                <a:solidFill>
                  <a:srgbClr val="404040"/>
                </a:solidFill>
                <a:latin typeface="+mn-lt"/>
                <a:ea typeface="+mn-ea"/>
                <a:cs typeface="+mn-cs"/>
              </a:defRPr>
            </a:lvl2pPr>
            <a:lvl3pPr marL="566738" indent="-182563" algn="l" rtl="0" fontAlgn="base">
              <a:lnSpc>
                <a:spcPct val="90000"/>
              </a:lnSpc>
              <a:spcBef>
                <a:spcPts val="200"/>
              </a:spcBef>
              <a:spcAft>
                <a:spcPts val="400"/>
              </a:spcAft>
              <a:buClr>
                <a:schemeClr val="accent1"/>
              </a:buClr>
              <a:buFont typeface="Calibri" panose="020F0502020204030204" pitchFamily="34" charset="0"/>
              <a:buChar char="◦"/>
              <a:defRPr sz="2000" kern="1200">
                <a:solidFill>
                  <a:srgbClr val="404040"/>
                </a:solidFill>
                <a:latin typeface="+mn-lt"/>
                <a:ea typeface="+mn-ea"/>
                <a:cs typeface="+mn-cs"/>
              </a:defRPr>
            </a:lvl3pPr>
            <a:lvl4pPr marL="749300" indent="-182563" algn="l" rtl="0" fontAlgn="base">
              <a:lnSpc>
                <a:spcPct val="90000"/>
              </a:lnSpc>
              <a:spcBef>
                <a:spcPts val="200"/>
              </a:spcBef>
              <a:spcAft>
                <a:spcPts val="400"/>
              </a:spcAft>
              <a:buClr>
                <a:schemeClr val="accent1"/>
              </a:buClr>
              <a:buFont typeface="Calibri" panose="020F0502020204030204" pitchFamily="34" charset="0"/>
              <a:buChar char="◦"/>
              <a:defRPr sz="2000" kern="1200">
                <a:solidFill>
                  <a:srgbClr val="404040"/>
                </a:solidFill>
                <a:latin typeface="+mn-lt"/>
                <a:ea typeface="+mn-ea"/>
                <a:cs typeface="+mn-cs"/>
              </a:defRPr>
            </a:lvl4pPr>
            <a:lvl5pPr marL="931863" indent="-182563" algn="l" rtl="0" fontAlgn="base">
              <a:lnSpc>
                <a:spcPct val="90000"/>
              </a:lnSpc>
              <a:spcBef>
                <a:spcPts val="200"/>
              </a:spcBef>
              <a:spcAft>
                <a:spcPts val="400"/>
              </a:spcAft>
              <a:buClr>
                <a:schemeClr val="accent1"/>
              </a:buClr>
              <a:buFont typeface="Calibri" panose="020F0502020204030204" pitchFamily="34" charset="0"/>
              <a:buChar char="◦"/>
              <a:defRPr sz="20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03505" marR="5080" indent="-91440" defTabSz="914400" eaLnBrk="1" hangingPunct="1">
              <a:lnSpc>
                <a:spcPts val="3020"/>
              </a:lnSpc>
              <a:spcBef>
                <a:spcPts val="480"/>
              </a:spcBef>
            </a:pPr>
            <a:r>
              <a:rPr lang="en-US" spc="-25" dirty="0">
                <a:solidFill>
                  <a:srgbClr val="1CACE3"/>
                </a:solidFill>
                <a:latin typeface="Courier New"/>
                <a:cs typeface="Courier New"/>
              </a:rPr>
              <a:t>o</a:t>
            </a:r>
            <a:r>
              <a:rPr lang="zh-CN" altLang="en-US" spc="-15" dirty="0"/>
              <a:t>使用</a:t>
            </a:r>
            <a:r>
              <a:rPr lang="en-US" altLang="zh-CN" spc="-15" dirty="0" err="1"/>
              <a:t>websockets</a:t>
            </a:r>
            <a:r>
              <a:rPr lang="zh-CN" altLang="en-US" spc="-15" dirty="0"/>
              <a:t>包在</a:t>
            </a:r>
            <a:r>
              <a:rPr lang="en-US" altLang="zh-CN" spc="-15" dirty="0"/>
              <a:t>web</a:t>
            </a:r>
            <a:r>
              <a:rPr lang="zh-CN" altLang="en-US" spc="-15" dirty="0"/>
              <a:t>浏览器和</a:t>
            </a:r>
            <a:r>
              <a:rPr lang="en-US" altLang="zh-CN" spc="-15" dirty="0"/>
              <a:t>R</a:t>
            </a:r>
            <a:r>
              <a:rPr lang="zh-CN" altLang="en-US" spc="-15" dirty="0"/>
              <a:t>之间进行快速双向通信。</a:t>
            </a:r>
            <a:endParaRPr lang="en-US" altLang="zh-CN" spc="-15" dirty="0"/>
          </a:p>
          <a:p>
            <a:pPr marL="103505" marR="5080" indent="-91440" defTabSz="914400" eaLnBrk="1" hangingPunct="1">
              <a:lnSpc>
                <a:spcPts val="3020"/>
              </a:lnSpc>
              <a:spcBef>
                <a:spcPts val="480"/>
              </a:spcBef>
            </a:pPr>
            <a:endParaRPr lang="en-US" spc="-15" dirty="0">
              <a:solidFill>
                <a:srgbClr val="1CACE3"/>
              </a:solidFill>
              <a:latin typeface="Courier New"/>
              <a:cs typeface="Courier New"/>
            </a:endParaRPr>
          </a:p>
          <a:p>
            <a:pPr marL="103505" marR="5080" indent="-91440" defTabSz="914400" eaLnBrk="1" hangingPunct="1">
              <a:lnSpc>
                <a:spcPts val="3020"/>
              </a:lnSpc>
              <a:spcBef>
                <a:spcPts val="480"/>
              </a:spcBef>
            </a:pPr>
            <a:r>
              <a:rPr lang="en-US" spc="-5" dirty="0">
                <a:solidFill>
                  <a:srgbClr val="1CACE3"/>
                </a:solidFill>
                <a:latin typeface="Courier New"/>
                <a:cs typeface="Courier New"/>
              </a:rPr>
              <a:t>o</a:t>
            </a:r>
            <a:r>
              <a:rPr lang="zh-CN" altLang="en-US" spc="-15" dirty="0"/>
              <a:t>使用反应式编程模型，消除了混乱的事件处理代码，因此可以专注于真正重要的代码。</a:t>
            </a:r>
            <a:endParaRPr lang="en-US" spc="-25"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38" y="293688"/>
            <a:ext cx="2092325" cy="757237"/>
          </a:xfrm>
        </p:spPr>
        <p:txBody>
          <a:bodyPr wrap="square" lIns="0" tIns="12700" rIns="0" bIns="0">
            <a:spAutoFit/>
          </a:bodyPr>
          <a:lstStyle/>
          <a:p>
            <a:pPr marL="12700" fontAlgn="auto">
              <a:lnSpc>
                <a:spcPct val="100000"/>
              </a:lnSpc>
              <a:spcBef>
                <a:spcPts val="100"/>
              </a:spcBef>
              <a:spcAft>
                <a:spcPts val="0"/>
              </a:spcAft>
              <a:defRPr/>
            </a:pPr>
            <a:r>
              <a:rPr lang="zh-CN" altLang="en-US" spc="-70">
                <a:solidFill>
                  <a:schemeClr val="tx1">
                    <a:lumMod val="75000"/>
                    <a:lumOff val="25000"/>
                  </a:schemeClr>
                </a:solidFill>
              </a:rPr>
              <a:t>特征</a:t>
            </a:r>
            <a:endParaRPr spc="-70" dirty="0">
              <a:solidFill>
                <a:schemeClr val="tx1">
                  <a:lumMod val="75000"/>
                  <a:lumOff val="25000"/>
                </a:schemeClr>
              </a:solidFill>
            </a:endParaRPr>
          </a:p>
        </p:txBody>
      </p:sp>
      <p:sp>
        <p:nvSpPr>
          <p:cNvPr id="82949" name="object 5"/>
          <p:cNvSpPr>
            <a:spLocks noChangeArrowheads="1"/>
          </p:cNvSpPr>
          <p:nvPr/>
        </p:nvSpPr>
        <p:spPr bwMode="auto">
          <a:xfrm>
            <a:off x="5362575" y="3062288"/>
            <a:ext cx="5849938" cy="31210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
        <p:nvSpPr>
          <p:cNvPr id="6" name="object 4">
            <a:extLst>
              <a:ext uri="{FF2B5EF4-FFF2-40B4-BE49-F238E27FC236}">
                <a16:creationId xmlns:a16="http://schemas.microsoft.com/office/drawing/2014/main" id="{204D2F3B-8F0B-4314-9427-BF22F67BDF73}"/>
              </a:ext>
            </a:extLst>
          </p:cNvPr>
          <p:cNvSpPr txBox="1"/>
          <p:nvPr/>
        </p:nvSpPr>
        <p:spPr>
          <a:xfrm>
            <a:off x="1153667" y="3628644"/>
            <a:ext cx="3858895" cy="1691639"/>
          </a:xfrm>
          <a:prstGeom prst="rect">
            <a:avLst/>
          </a:prstGeom>
          <a:solidFill>
            <a:srgbClr val="F8F8F8"/>
          </a:solidFill>
        </p:spPr>
        <p:txBody>
          <a:bodyPr vert="horz" wrap="square" lIns="0" tIns="1905" rIns="0" bIns="0" rtlCol="0">
            <a:spAutoFit/>
          </a:bodyPr>
          <a:lstStyle/>
          <a:p>
            <a:pPr marR="10795">
              <a:lnSpc>
                <a:spcPct val="100000"/>
              </a:lnSpc>
              <a:spcBef>
                <a:spcPts val="15"/>
              </a:spcBef>
            </a:pPr>
            <a:r>
              <a:rPr sz="1000" spc="-5" dirty="0">
                <a:latin typeface="Consolas"/>
                <a:cs typeface="Consolas"/>
              </a:rPr>
              <a:t>runExample</a:t>
            </a:r>
            <a:r>
              <a:rPr sz="1000" spc="-5" dirty="0">
                <a:solidFill>
                  <a:srgbClr val="687686"/>
                </a:solidFill>
                <a:latin typeface="Consolas"/>
                <a:cs typeface="Consolas"/>
              </a:rPr>
              <a:t>(</a:t>
            </a:r>
            <a:r>
              <a:rPr sz="1000" spc="-5" dirty="0">
                <a:solidFill>
                  <a:srgbClr val="036A07"/>
                </a:solidFill>
                <a:latin typeface="Consolas"/>
                <a:cs typeface="Consolas"/>
              </a:rPr>
              <a:t>"01_hello"</a:t>
            </a:r>
            <a:r>
              <a:rPr sz="1000" spc="-5" dirty="0">
                <a:solidFill>
                  <a:srgbClr val="687686"/>
                </a:solidFill>
                <a:latin typeface="Consolas"/>
                <a:cs typeface="Consolas"/>
              </a:rPr>
              <a:t>) </a:t>
            </a:r>
            <a:r>
              <a:rPr sz="1000" i="1" spc="-5" dirty="0">
                <a:solidFill>
                  <a:srgbClr val="4B876B"/>
                </a:solidFill>
                <a:latin typeface="Consolas"/>
                <a:cs typeface="Consolas"/>
              </a:rPr>
              <a:t># a histogram  </a:t>
            </a:r>
            <a:r>
              <a:rPr sz="1000" spc="-5" dirty="0">
                <a:latin typeface="Consolas"/>
                <a:cs typeface="Consolas"/>
              </a:rPr>
              <a:t>runExample</a:t>
            </a:r>
            <a:r>
              <a:rPr sz="1000" spc="-5" dirty="0">
                <a:solidFill>
                  <a:srgbClr val="687686"/>
                </a:solidFill>
                <a:latin typeface="Consolas"/>
                <a:cs typeface="Consolas"/>
              </a:rPr>
              <a:t>(</a:t>
            </a:r>
            <a:r>
              <a:rPr sz="1000" spc="-5" dirty="0">
                <a:solidFill>
                  <a:srgbClr val="036A07"/>
                </a:solidFill>
                <a:latin typeface="Consolas"/>
                <a:cs typeface="Consolas"/>
              </a:rPr>
              <a:t>"02_text"</a:t>
            </a:r>
            <a:r>
              <a:rPr sz="1000" spc="-5" dirty="0">
                <a:solidFill>
                  <a:srgbClr val="687686"/>
                </a:solidFill>
                <a:latin typeface="Consolas"/>
                <a:cs typeface="Consolas"/>
              </a:rPr>
              <a:t>) </a:t>
            </a:r>
            <a:r>
              <a:rPr sz="1000" i="1" spc="-5" dirty="0">
                <a:solidFill>
                  <a:srgbClr val="4B876B"/>
                </a:solidFill>
                <a:latin typeface="Consolas"/>
                <a:cs typeface="Consolas"/>
              </a:rPr>
              <a:t># tables and data frames  </a:t>
            </a:r>
            <a:r>
              <a:rPr sz="1000" spc="-5" dirty="0">
                <a:latin typeface="Consolas"/>
                <a:cs typeface="Consolas"/>
              </a:rPr>
              <a:t>runExample</a:t>
            </a:r>
            <a:r>
              <a:rPr sz="1000" spc="-5" dirty="0">
                <a:solidFill>
                  <a:srgbClr val="687686"/>
                </a:solidFill>
                <a:latin typeface="Consolas"/>
                <a:cs typeface="Consolas"/>
              </a:rPr>
              <a:t>(</a:t>
            </a:r>
            <a:r>
              <a:rPr sz="1000" spc="-5" dirty="0">
                <a:solidFill>
                  <a:srgbClr val="036A07"/>
                </a:solidFill>
                <a:latin typeface="Consolas"/>
                <a:cs typeface="Consolas"/>
              </a:rPr>
              <a:t>"03_reactivity"</a:t>
            </a:r>
            <a:r>
              <a:rPr sz="1000" spc="-5" dirty="0">
                <a:solidFill>
                  <a:srgbClr val="687686"/>
                </a:solidFill>
                <a:latin typeface="Consolas"/>
                <a:cs typeface="Consolas"/>
              </a:rPr>
              <a:t>) </a:t>
            </a:r>
            <a:r>
              <a:rPr sz="1000" i="1" spc="-5" dirty="0">
                <a:solidFill>
                  <a:srgbClr val="4B876B"/>
                </a:solidFill>
                <a:latin typeface="Consolas"/>
                <a:cs typeface="Consolas"/>
              </a:rPr>
              <a:t># a reactive expression  </a:t>
            </a:r>
            <a:r>
              <a:rPr sz="1000" spc="-5" dirty="0">
                <a:latin typeface="Consolas"/>
                <a:cs typeface="Consolas"/>
              </a:rPr>
              <a:t>runExample</a:t>
            </a:r>
            <a:r>
              <a:rPr sz="1000" spc="-5" dirty="0">
                <a:solidFill>
                  <a:srgbClr val="687686"/>
                </a:solidFill>
                <a:latin typeface="Consolas"/>
                <a:cs typeface="Consolas"/>
              </a:rPr>
              <a:t>(</a:t>
            </a:r>
            <a:r>
              <a:rPr sz="1000" spc="-5" dirty="0">
                <a:solidFill>
                  <a:srgbClr val="036A07"/>
                </a:solidFill>
                <a:latin typeface="Consolas"/>
                <a:cs typeface="Consolas"/>
              </a:rPr>
              <a:t>"04_mpg"</a:t>
            </a:r>
            <a:r>
              <a:rPr sz="1000" spc="-5" dirty="0">
                <a:solidFill>
                  <a:srgbClr val="687686"/>
                </a:solidFill>
                <a:latin typeface="Consolas"/>
                <a:cs typeface="Consolas"/>
              </a:rPr>
              <a:t>) </a:t>
            </a:r>
            <a:r>
              <a:rPr sz="1000" i="1" spc="-5" dirty="0">
                <a:solidFill>
                  <a:srgbClr val="4B876B"/>
                </a:solidFill>
                <a:latin typeface="Consolas"/>
                <a:cs typeface="Consolas"/>
              </a:rPr>
              <a:t># global variables  </a:t>
            </a:r>
            <a:r>
              <a:rPr sz="1000" spc="-5" dirty="0">
                <a:latin typeface="Consolas"/>
                <a:cs typeface="Consolas"/>
              </a:rPr>
              <a:t>runExample</a:t>
            </a:r>
            <a:r>
              <a:rPr sz="1000" spc="-5" dirty="0">
                <a:solidFill>
                  <a:srgbClr val="687686"/>
                </a:solidFill>
                <a:latin typeface="Consolas"/>
                <a:cs typeface="Consolas"/>
              </a:rPr>
              <a:t>(</a:t>
            </a:r>
            <a:r>
              <a:rPr sz="1000" spc="-5" dirty="0">
                <a:solidFill>
                  <a:srgbClr val="036A07"/>
                </a:solidFill>
                <a:latin typeface="Consolas"/>
                <a:cs typeface="Consolas"/>
              </a:rPr>
              <a:t>"05_sliders"</a:t>
            </a:r>
            <a:r>
              <a:rPr sz="1000" spc="-5" dirty="0">
                <a:solidFill>
                  <a:srgbClr val="687686"/>
                </a:solidFill>
                <a:latin typeface="Consolas"/>
                <a:cs typeface="Consolas"/>
              </a:rPr>
              <a:t>) </a:t>
            </a:r>
            <a:r>
              <a:rPr sz="1000" i="1" spc="-5" dirty="0">
                <a:solidFill>
                  <a:srgbClr val="4B876B"/>
                </a:solidFill>
                <a:latin typeface="Consolas"/>
                <a:cs typeface="Consolas"/>
              </a:rPr>
              <a:t># slider bars  </a:t>
            </a:r>
            <a:r>
              <a:rPr sz="1000" spc="-5" dirty="0">
                <a:latin typeface="Consolas"/>
                <a:cs typeface="Consolas"/>
              </a:rPr>
              <a:t>runExample</a:t>
            </a:r>
            <a:r>
              <a:rPr sz="1000" spc="-5" dirty="0">
                <a:solidFill>
                  <a:srgbClr val="687686"/>
                </a:solidFill>
                <a:latin typeface="Consolas"/>
                <a:cs typeface="Consolas"/>
              </a:rPr>
              <a:t>(</a:t>
            </a:r>
            <a:r>
              <a:rPr sz="1000" spc="-5" dirty="0">
                <a:solidFill>
                  <a:srgbClr val="036A07"/>
                </a:solidFill>
                <a:latin typeface="Consolas"/>
                <a:cs typeface="Consolas"/>
              </a:rPr>
              <a:t>"06_tabsets"</a:t>
            </a:r>
            <a:r>
              <a:rPr sz="1000" spc="-5" dirty="0">
                <a:solidFill>
                  <a:srgbClr val="687686"/>
                </a:solidFill>
                <a:latin typeface="Consolas"/>
                <a:cs typeface="Consolas"/>
              </a:rPr>
              <a:t>) </a:t>
            </a:r>
            <a:r>
              <a:rPr sz="1000" i="1" spc="-5" dirty="0">
                <a:solidFill>
                  <a:srgbClr val="4B876B"/>
                </a:solidFill>
                <a:latin typeface="Consolas"/>
                <a:cs typeface="Consolas"/>
              </a:rPr>
              <a:t># tabbed panels  </a:t>
            </a:r>
            <a:r>
              <a:rPr sz="1000" spc="-5" dirty="0">
                <a:latin typeface="Consolas"/>
                <a:cs typeface="Consolas"/>
              </a:rPr>
              <a:t>runExample</a:t>
            </a:r>
            <a:r>
              <a:rPr sz="1000" spc="-5" dirty="0">
                <a:solidFill>
                  <a:srgbClr val="687686"/>
                </a:solidFill>
                <a:latin typeface="Consolas"/>
                <a:cs typeface="Consolas"/>
              </a:rPr>
              <a:t>(</a:t>
            </a:r>
            <a:r>
              <a:rPr sz="1000" spc="-5" dirty="0">
                <a:solidFill>
                  <a:srgbClr val="036A07"/>
                </a:solidFill>
                <a:latin typeface="Consolas"/>
                <a:cs typeface="Consolas"/>
              </a:rPr>
              <a:t>"07_widgets"</a:t>
            </a:r>
            <a:r>
              <a:rPr sz="1000" spc="-5" dirty="0">
                <a:solidFill>
                  <a:srgbClr val="687686"/>
                </a:solidFill>
                <a:latin typeface="Consolas"/>
                <a:cs typeface="Consolas"/>
              </a:rPr>
              <a:t>) </a:t>
            </a:r>
            <a:r>
              <a:rPr sz="1000" i="1" spc="-5" dirty="0">
                <a:solidFill>
                  <a:srgbClr val="4B876B"/>
                </a:solidFill>
                <a:latin typeface="Consolas"/>
                <a:cs typeface="Consolas"/>
              </a:rPr>
              <a:t># help text and submit buttons  </a:t>
            </a:r>
            <a:r>
              <a:rPr sz="1000" spc="-5" dirty="0">
                <a:latin typeface="Consolas"/>
                <a:cs typeface="Consolas"/>
              </a:rPr>
              <a:t>runExample</a:t>
            </a:r>
            <a:r>
              <a:rPr sz="1000" spc="-5" dirty="0">
                <a:solidFill>
                  <a:srgbClr val="687686"/>
                </a:solidFill>
                <a:latin typeface="Consolas"/>
                <a:cs typeface="Consolas"/>
              </a:rPr>
              <a:t>(</a:t>
            </a:r>
            <a:r>
              <a:rPr sz="1000" spc="-5" dirty="0">
                <a:solidFill>
                  <a:srgbClr val="036A07"/>
                </a:solidFill>
                <a:latin typeface="Consolas"/>
                <a:cs typeface="Consolas"/>
              </a:rPr>
              <a:t>"08_html"</a:t>
            </a:r>
            <a:r>
              <a:rPr sz="1000" spc="-5" dirty="0">
                <a:solidFill>
                  <a:srgbClr val="687686"/>
                </a:solidFill>
                <a:latin typeface="Consolas"/>
                <a:cs typeface="Consolas"/>
              </a:rPr>
              <a:t>) </a:t>
            </a:r>
            <a:r>
              <a:rPr sz="1000" i="1" spc="-5" dirty="0">
                <a:solidFill>
                  <a:srgbClr val="4B876B"/>
                </a:solidFill>
                <a:latin typeface="Consolas"/>
                <a:cs typeface="Consolas"/>
              </a:rPr>
              <a:t># Shiny app built from HTML  </a:t>
            </a:r>
            <a:r>
              <a:rPr sz="1000" spc="-5" dirty="0">
                <a:latin typeface="Consolas"/>
                <a:cs typeface="Consolas"/>
              </a:rPr>
              <a:t>runExample</a:t>
            </a:r>
            <a:r>
              <a:rPr sz="1000" spc="-5" dirty="0">
                <a:solidFill>
                  <a:srgbClr val="687686"/>
                </a:solidFill>
                <a:latin typeface="Consolas"/>
                <a:cs typeface="Consolas"/>
              </a:rPr>
              <a:t>(</a:t>
            </a:r>
            <a:r>
              <a:rPr sz="1000" spc="-5" dirty="0">
                <a:solidFill>
                  <a:srgbClr val="036A07"/>
                </a:solidFill>
                <a:latin typeface="Consolas"/>
                <a:cs typeface="Consolas"/>
              </a:rPr>
              <a:t>"09_upload"</a:t>
            </a:r>
            <a:r>
              <a:rPr sz="1000" spc="-5" dirty="0">
                <a:solidFill>
                  <a:srgbClr val="687686"/>
                </a:solidFill>
                <a:latin typeface="Consolas"/>
                <a:cs typeface="Consolas"/>
              </a:rPr>
              <a:t>) </a:t>
            </a:r>
            <a:r>
              <a:rPr sz="1000" i="1" spc="-5" dirty="0">
                <a:solidFill>
                  <a:srgbClr val="4B876B"/>
                </a:solidFill>
                <a:latin typeface="Consolas"/>
                <a:cs typeface="Consolas"/>
              </a:rPr>
              <a:t># file upload wizard  </a:t>
            </a:r>
            <a:r>
              <a:rPr sz="1000" spc="-5" dirty="0">
                <a:latin typeface="Consolas"/>
                <a:cs typeface="Consolas"/>
              </a:rPr>
              <a:t>runExample</a:t>
            </a:r>
            <a:r>
              <a:rPr sz="1000" spc="-5" dirty="0">
                <a:solidFill>
                  <a:srgbClr val="687686"/>
                </a:solidFill>
                <a:latin typeface="Consolas"/>
                <a:cs typeface="Consolas"/>
              </a:rPr>
              <a:t>(</a:t>
            </a:r>
            <a:r>
              <a:rPr sz="1000" spc="-5" dirty="0">
                <a:solidFill>
                  <a:srgbClr val="036A07"/>
                </a:solidFill>
                <a:latin typeface="Consolas"/>
                <a:cs typeface="Consolas"/>
              </a:rPr>
              <a:t>"10_download"</a:t>
            </a:r>
            <a:r>
              <a:rPr sz="1000" spc="-5" dirty="0">
                <a:solidFill>
                  <a:srgbClr val="687686"/>
                </a:solidFill>
                <a:latin typeface="Consolas"/>
                <a:cs typeface="Consolas"/>
              </a:rPr>
              <a:t>) </a:t>
            </a:r>
            <a:r>
              <a:rPr sz="1000" i="1" spc="-5" dirty="0">
                <a:solidFill>
                  <a:srgbClr val="4B876B"/>
                </a:solidFill>
                <a:latin typeface="Consolas"/>
                <a:cs typeface="Consolas"/>
              </a:rPr>
              <a:t># file download wizard  </a:t>
            </a:r>
            <a:r>
              <a:rPr sz="1000" spc="-5" dirty="0">
                <a:latin typeface="Consolas"/>
                <a:cs typeface="Consolas"/>
              </a:rPr>
              <a:t>runExample</a:t>
            </a:r>
            <a:r>
              <a:rPr sz="1000" spc="-5" dirty="0">
                <a:solidFill>
                  <a:srgbClr val="687686"/>
                </a:solidFill>
                <a:latin typeface="Consolas"/>
                <a:cs typeface="Consolas"/>
              </a:rPr>
              <a:t>(</a:t>
            </a:r>
            <a:r>
              <a:rPr sz="1000" spc="-5" dirty="0">
                <a:solidFill>
                  <a:srgbClr val="036A07"/>
                </a:solidFill>
                <a:latin typeface="Consolas"/>
                <a:cs typeface="Consolas"/>
              </a:rPr>
              <a:t>"11_timer"</a:t>
            </a:r>
            <a:r>
              <a:rPr sz="1000" spc="-5" dirty="0">
                <a:solidFill>
                  <a:srgbClr val="687686"/>
                </a:solidFill>
                <a:latin typeface="Consolas"/>
                <a:cs typeface="Consolas"/>
              </a:rPr>
              <a:t>) </a:t>
            </a:r>
            <a:r>
              <a:rPr sz="1000" i="1" spc="-5" dirty="0">
                <a:solidFill>
                  <a:srgbClr val="4B876B"/>
                </a:solidFill>
                <a:latin typeface="Consolas"/>
                <a:cs typeface="Consolas"/>
              </a:rPr>
              <a:t># an automated</a:t>
            </a:r>
            <a:r>
              <a:rPr sz="1000" i="1" spc="-40" dirty="0">
                <a:solidFill>
                  <a:srgbClr val="4B876B"/>
                </a:solidFill>
                <a:latin typeface="Consolas"/>
                <a:cs typeface="Consolas"/>
              </a:rPr>
              <a:t> </a:t>
            </a:r>
            <a:r>
              <a:rPr sz="1000" i="1" spc="-5" dirty="0">
                <a:solidFill>
                  <a:srgbClr val="4B876B"/>
                </a:solidFill>
                <a:latin typeface="Consolas"/>
                <a:cs typeface="Consolas"/>
              </a:rPr>
              <a:t>timer</a:t>
            </a:r>
            <a:endParaRPr sz="1000" dirty="0">
              <a:latin typeface="Consolas"/>
              <a:cs typeface="Consolas"/>
            </a:endParaRPr>
          </a:p>
        </p:txBody>
      </p:sp>
      <p:sp>
        <p:nvSpPr>
          <p:cNvPr id="7" name="object 3">
            <a:extLst>
              <a:ext uri="{FF2B5EF4-FFF2-40B4-BE49-F238E27FC236}">
                <a16:creationId xmlns:a16="http://schemas.microsoft.com/office/drawing/2014/main" id="{51B1D13A-07E4-4729-B70F-977AAABC4830}"/>
              </a:ext>
            </a:extLst>
          </p:cNvPr>
          <p:cNvSpPr txBox="1"/>
          <p:nvPr/>
        </p:nvSpPr>
        <p:spPr>
          <a:xfrm>
            <a:off x="1141577" y="1230655"/>
            <a:ext cx="6877684" cy="1737655"/>
          </a:xfrm>
          <a:prstGeom prst="rect">
            <a:avLst/>
          </a:prstGeom>
        </p:spPr>
        <p:txBody>
          <a:bodyPr vert="horz" wrap="square" lIns="0" tIns="148590" rIns="0" bIns="0" rtlCol="0">
            <a:spAutoFit/>
          </a:bodyPr>
          <a:lstStyle/>
          <a:p>
            <a:pPr marL="12700">
              <a:lnSpc>
                <a:spcPct val="100000"/>
              </a:lnSpc>
              <a:spcBef>
                <a:spcPts val="1170"/>
              </a:spcBef>
            </a:pPr>
            <a:r>
              <a:rPr sz="2800" spc="-10" dirty="0">
                <a:solidFill>
                  <a:srgbClr val="1CACE3"/>
                </a:solidFill>
                <a:latin typeface="Courier New"/>
                <a:cs typeface="Courier New"/>
              </a:rPr>
              <a:t>o</a:t>
            </a:r>
            <a:r>
              <a:rPr lang="en-US" altLang="zh-CN" sz="2800" spc="-10" dirty="0">
                <a:solidFill>
                  <a:srgbClr val="404040"/>
                </a:solidFill>
                <a:latin typeface="Calibri"/>
                <a:cs typeface="Calibri"/>
              </a:rPr>
              <a:t>11</a:t>
            </a:r>
            <a:r>
              <a:rPr lang="zh-CN" altLang="en-US" sz="2800" spc="-10" dirty="0">
                <a:solidFill>
                  <a:srgbClr val="404040"/>
                </a:solidFill>
                <a:latin typeface="Calibri"/>
                <a:cs typeface="Calibri"/>
              </a:rPr>
              <a:t>个内置示例。</a:t>
            </a:r>
            <a:endParaRPr lang="en-US" altLang="zh-CN" sz="2800" spc="-10" dirty="0">
              <a:solidFill>
                <a:srgbClr val="404040"/>
              </a:solidFill>
              <a:latin typeface="Calibri"/>
              <a:cs typeface="Calibri"/>
            </a:endParaRPr>
          </a:p>
          <a:p>
            <a:pPr marL="12700">
              <a:lnSpc>
                <a:spcPct val="100000"/>
              </a:lnSpc>
              <a:spcBef>
                <a:spcPts val="1170"/>
              </a:spcBef>
            </a:pPr>
            <a:r>
              <a:rPr sz="2800" spc="-15" dirty="0">
                <a:solidFill>
                  <a:srgbClr val="1CACE3"/>
                </a:solidFill>
                <a:latin typeface="Courier New"/>
                <a:cs typeface="Courier New"/>
              </a:rPr>
              <a:t>o</a:t>
            </a:r>
            <a:r>
              <a:rPr lang="zh-CN" altLang="en-US" sz="2800" spc="-10" dirty="0">
                <a:solidFill>
                  <a:srgbClr val="404040"/>
                </a:solidFill>
                <a:latin typeface="Calibri"/>
                <a:cs typeface="Calibri"/>
              </a:rPr>
              <a:t>每个例子都演示了</a:t>
            </a:r>
            <a:r>
              <a:rPr lang="en-US" altLang="zh-CN" sz="2800" spc="-10" dirty="0">
                <a:solidFill>
                  <a:srgbClr val="404040"/>
                </a:solidFill>
                <a:latin typeface="Calibri"/>
                <a:cs typeface="Calibri"/>
              </a:rPr>
              <a:t>Shiny</a:t>
            </a:r>
            <a:r>
              <a:rPr lang="zh-CN" altLang="en-US" sz="2800" spc="-10" dirty="0">
                <a:solidFill>
                  <a:srgbClr val="404040"/>
                </a:solidFill>
                <a:latin typeface="Calibri"/>
                <a:cs typeface="Calibri"/>
              </a:rPr>
              <a:t>是如何工作的。</a:t>
            </a:r>
            <a:endParaRPr lang="en-US" altLang="zh-CN" sz="2800" spc="-10" dirty="0">
              <a:solidFill>
                <a:srgbClr val="404040"/>
              </a:solidFill>
              <a:latin typeface="Calibri"/>
              <a:cs typeface="Calibri"/>
            </a:endParaRPr>
          </a:p>
          <a:p>
            <a:pPr marL="12700">
              <a:lnSpc>
                <a:spcPct val="100000"/>
              </a:lnSpc>
              <a:spcBef>
                <a:spcPts val="1070"/>
              </a:spcBef>
            </a:pPr>
            <a:r>
              <a:rPr sz="2800" spc="-15" dirty="0" err="1">
                <a:solidFill>
                  <a:srgbClr val="1CACE3"/>
                </a:solidFill>
                <a:latin typeface="Courier New"/>
                <a:cs typeface="Courier New"/>
              </a:rPr>
              <a:t>o</a:t>
            </a:r>
            <a:r>
              <a:rPr sz="2800" spc="-15" dirty="0" err="1">
                <a:solidFill>
                  <a:srgbClr val="404040"/>
                </a:solidFill>
                <a:latin typeface="Calibri"/>
                <a:cs typeface="Calibri"/>
              </a:rPr>
              <a:t>Each</a:t>
            </a:r>
            <a:r>
              <a:rPr lang="zh-CN" altLang="en-US" sz="2800" spc="-10" dirty="0">
                <a:solidFill>
                  <a:srgbClr val="404040"/>
                </a:solidFill>
                <a:latin typeface="Calibri"/>
                <a:cs typeface="Calibri"/>
              </a:rPr>
              <a:t>每个示例都是一个独立的</a:t>
            </a:r>
            <a:r>
              <a:rPr sz="2800" spc="-20" dirty="0">
                <a:solidFill>
                  <a:srgbClr val="404040"/>
                </a:solidFill>
                <a:latin typeface="Calibri"/>
                <a:cs typeface="Calibri"/>
              </a:rPr>
              <a:t>Shiny</a:t>
            </a:r>
            <a:r>
              <a:rPr sz="2800" spc="145" dirty="0">
                <a:solidFill>
                  <a:srgbClr val="404040"/>
                </a:solidFill>
                <a:latin typeface="Calibri"/>
                <a:cs typeface="Calibri"/>
              </a:rPr>
              <a:t> </a:t>
            </a:r>
            <a:r>
              <a:rPr sz="2800" spc="-5" dirty="0">
                <a:solidFill>
                  <a:srgbClr val="404040"/>
                </a:solidFill>
                <a:latin typeface="Calibri"/>
                <a:cs typeface="Calibri"/>
              </a:rPr>
              <a:t>app</a:t>
            </a:r>
            <a:r>
              <a:rPr lang="zh-CN" altLang="en-US" sz="2800" spc="-5" dirty="0">
                <a:solidFill>
                  <a:srgbClr val="404040"/>
                </a:solidFill>
                <a:latin typeface="Calibri"/>
                <a:cs typeface="Calibri"/>
              </a:rPr>
              <a:t>。</a:t>
            </a:r>
            <a:endParaRPr sz="2800" dirty="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38" y="293688"/>
            <a:ext cx="6481762" cy="757237"/>
          </a:xfrm>
        </p:spPr>
        <p:txBody>
          <a:bodyPr wrap="square" lIns="0" tIns="12700" rIns="0" bIns="0">
            <a:spAutoFit/>
          </a:bodyPr>
          <a:lstStyle/>
          <a:p>
            <a:pPr marL="12700" fontAlgn="auto">
              <a:lnSpc>
                <a:spcPct val="100000"/>
              </a:lnSpc>
              <a:spcBef>
                <a:spcPts val="100"/>
              </a:spcBef>
              <a:spcAft>
                <a:spcPts val="0"/>
              </a:spcAft>
              <a:defRPr/>
            </a:pPr>
            <a:r>
              <a:rPr lang="en-US" altLang="zh-CN" spc="-60" dirty="0"/>
              <a:t>Shiny</a:t>
            </a:r>
            <a:r>
              <a:rPr lang="zh-CN" altLang="en-US" spc="-60" dirty="0">
                <a:solidFill>
                  <a:schemeClr val="tx1">
                    <a:lumMod val="75000"/>
                    <a:lumOff val="25000"/>
                  </a:schemeClr>
                </a:solidFill>
              </a:rPr>
              <a:t>应用程序结构</a:t>
            </a:r>
            <a:endParaRPr spc="-55" dirty="0">
              <a:solidFill>
                <a:schemeClr val="tx1">
                  <a:lumMod val="75000"/>
                  <a:lumOff val="25000"/>
                </a:schemeClr>
              </a:solidFill>
            </a:endParaRPr>
          </a:p>
        </p:txBody>
      </p:sp>
      <p:sp>
        <p:nvSpPr>
          <p:cNvPr id="83972" name="object 4"/>
          <p:cNvSpPr>
            <a:spLocks/>
          </p:cNvSpPr>
          <p:nvPr/>
        </p:nvSpPr>
        <p:spPr bwMode="auto">
          <a:xfrm>
            <a:off x="0" y="90488"/>
            <a:ext cx="0" cy="276225"/>
          </a:xfrm>
          <a:custGeom>
            <a:avLst/>
            <a:gdLst>
              <a:gd name="T0" fmla="*/ 0 h 277495"/>
              <a:gd name="T1" fmla="*/ 277367 h 277495"/>
            </a:gdLst>
            <a:ahLst/>
            <a:cxnLst>
              <a:cxn ang="0">
                <a:pos x="0" y="T0"/>
              </a:cxn>
              <a:cxn ang="0">
                <a:pos x="0" y="T1"/>
              </a:cxn>
            </a:cxnLst>
            <a:rect l="0" t="0" r="r" b="b"/>
            <a:pathLst>
              <a:path h="277495">
                <a:moveTo>
                  <a:pt x="0" y="0"/>
                </a:moveTo>
                <a:lnTo>
                  <a:pt x="0" y="277367"/>
                </a:lnTo>
              </a:path>
            </a:pathLst>
          </a:custGeom>
          <a:noFill/>
          <a:ln w="3175">
            <a:solidFill>
              <a:srgbClr val="F8F8F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83973" name="object 5"/>
          <p:cNvSpPr>
            <a:spLocks/>
          </p:cNvSpPr>
          <p:nvPr/>
        </p:nvSpPr>
        <p:spPr bwMode="auto">
          <a:xfrm>
            <a:off x="19050" y="84138"/>
            <a:ext cx="0" cy="288925"/>
          </a:xfrm>
          <a:custGeom>
            <a:avLst/>
            <a:gdLst>
              <a:gd name="T0" fmla="*/ 0 h 289560"/>
              <a:gd name="T1" fmla="*/ 289559 h 289560"/>
            </a:gdLst>
            <a:ahLst/>
            <a:cxnLst>
              <a:cxn ang="0">
                <a:pos x="0" y="T0"/>
              </a:cxn>
              <a:cxn ang="0">
                <a:pos x="0" y="T1"/>
              </a:cxn>
            </a:cxnLst>
            <a:rect l="0" t="0" r="r" b="b"/>
            <a:pathLst>
              <a:path h="289560">
                <a:moveTo>
                  <a:pt x="0" y="0"/>
                </a:moveTo>
                <a:lnTo>
                  <a:pt x="0" y="289559"/>
                </a:lnTo>
              </a:path>
            </a:pathLst>
          </a:custGeom>
          <a:noFill/>
          <a:ln w="38100">
            <a:solidFill>
              <a:srgbClr val="F8F8F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 name="object 3">
            <a:extLst>
              <a:ext uri="{FF2B5EF4-FFF2-40B4-BE49-F238E27FC236}">
                <a16:creationId xmlns:a16="http://schemas.microsoft.com/office/drawing/2014/main" id="{C2121582-F19D-4DFD-8017-DF2A5645796D}"/>
              </a:ext>
            </a:extLst>
          </p:cNvPr>
          <p:cNvSpPr txBox="1"/>
          <p:nvPr/>
        </p:nvSpPr>
        <p:spPr>
          <a:xfrm>
            <a:off x="1084580" y="1072508"/>
            <a:ext cx="11666220" cy="3773534"/>
          </a:xfrm>
          <a:prstGeom prst="rect">
            <a:avLst/>
          </a:prstGeom>
        </p:spPr>
        <p:txBody>
          <a:bodyPr vert="horz" wrap="square" lIns="0" tIns="11430" rIns="0" bIns="0" rtlCol="0">
            <a:spAutoFit/>
          </a:bodyPr>
          <a:lstStyle/>
          <a:p>
            <a:pPr marL="12700" marR="5198745">
              <a:lnSpc>
                <a:spcPct val="126400"/>
              </a:lnSpc>
              <a:spcBef>
                <a:spcPts val="90"/>
              </a:spcBef>
            </a:pPr>
            <a:r>
              <a:rPr lang="en-US" sz="3200" spc="-5" dirty="0">
                <a:solidFill>
                  <a:srgbClr val="1CACE3"/>
                </a:solidFill>
                <a:latin typeface="Courier New"/>
                <a:cs typeface="Courier New"/>
              </a:rPr>
              <a:t>o</a:t>
            </a:r>
            <a:r>
              <a:rPr lang="zh-CN" altLang="en-US" sz="3200" spc="-55" dirty="0">
                <a:solidFill>
                  <a:srgbClr val="404040"/>
                </a:solidFill>
                <a:latin typeface="Calibri"/>
                <a:cs typeface="Calibri"/>
              </a:rPr>
              <a:t>安装包</a:t>
            </a:r>
            <a:r>
              <a:rPr sz="3200" spc="-50" dirty="0">
                <a:solidFill>
                  <a:srgbClr val="404040"/>
                </a:solidFill>
                <a:latin typeface="Calibri"/>
                <a:cs typeface="Calibri"/>
              </a:rPr>
              <a:t>(</a:t>
            </a:r>
            <a:r>
              <a:rPr sz="3200" spc="-120" dirty="0">
                <a:solidFill>
                  <a:srgbClr val="404040"/>
                </a:solidFill>
                <a:latin typeface="Calibri"/>
                <a:cs typeface="Calibri"/>
              </a:rPr>
              <a:t>“</a:t>
            </a:r>
            <a:r>
              <a:rPr sz="3200" spc="-55" dirty="0">
                <a:solidFill>
                  <a:srgbClr val="404040"/>
                </a:solidFill>
                <a:latin typeface="Calibri"/>
                <a:cs typeface="Calibri"/>
              </a:rPr>
              <a:t>s</a:t>
            </a:r>
            <a:r>
              <a:rPr sz="3200" spc="-50" dirty="0">
                <a:solidFill>
                  <a:srgbClr val="404040"/>
                </a:solidFill>
                <a:latin typeface="Calibri"/>
                <a:cs typeface="Calibri"/>
              </a:rPr>
              <a:t>h</a:t>
            </a:r>
            <a:r>
              <a:rPr sz="3200" spc="-55" dirty="0">
                <a:solidFill>
                  <a:srgbClr val="404040"/>
                </a:solidFill>
                <a:latin typeface="Calibri"/>
                <a:cs typeface="Calibri"/>
              </a:rPr>
              <a:t>i</a:t>
            </a:r>
            <a:r>
              <a:rPr sz="3200" spc="-114" dirty="0">
                <a:solidFill>
                  <a:srgbClr val="404040"/>
                </a:solidFill>
                <a:latin typeface="Calibri"/>
                <a:cs typeface="Calibri"/>
              </a:rPr>
              <a:t>n</a:t>
            </a:r>
            <a:r>
              <a:rPr sz="3200" spc="45" dirty="0">
                <a:solidFill>
                  <a:srgbClr val="404040"/>
                </a:solidFill>
                <a:latin typeface="Calibri"/>
                <a:cs typeface="Calibri"/>
              </a:rPr>
              <a:t>y</a:t>
            </a:r>
            <a:r>
              <a:rPr sz="3200" spc="-45" dirty="0">
                <a:solidFill>
                  <a:srgbClr val="404040"/>
                </a:solidFill>
                <a:latin typeface="Calibri"/>
                <a:cs typeface="Calibri"/>
              </a:rPr>
              <a:t>”</a:t>
            </a:r>
            <a:r>
              <a:rPr sz="3200" dirty="0">
                <a:solidFill>
                  <a:srgbClr val="404040"/>
                </a:solidFill>
                <a:latin typeface="Calibri"/>
                <a:cs typeface="Calibri"/>
              </a:rPr>
              <a:t>)  </a:t>
            </a:r>
            <a:endParaRPr lang="en-US" altLang="zh-CN" sz="3200" dirty="0">
              <a:solidFill>
                <a:srgbClr val="404040"/>
              </a:solidFill>
              <a:latin typeface="Calibri"/>
              <a:cs typeface="Calibri"/>
            </a:endParaRPr>
          </a:p>
          <a:p>
            <a:pPr marL="12700" marR="5198745">
              <a:lnSpc>
                <a:spcPct val="126400"/>
              </a:lnSpc>
              <a:spcBef>
                <a:spcPts val="90"/>
              </a:spcBef>
            </a:pPr>
            <a:r>
              <a:rPr sz="3200" spc="-50" dirty="0">
                <a:solidFill>
                  <a:srgbClr val="1CACE3"/>
                </a:solidFill>
                <a:latin typeface="Courier New"/>
                <a:cs typeface="Courier New"/>
              </a:rPr>
              <a:t>o</a:t>
            </a:r>
            <a:r>
              <a:rPr lang="zh-CN" altLang="en-US" sz="3200" spc="-50" dirty="0">
                <a:solidFill>
                  <a:srgbClr val="404040"/>
                </a:solidFill>
                <a:latin typeface="Calibri"/>
                <a:cs typeface="Calibri"/>
              </a:rPr>
              <a:t>导入</a:t>
            </a:r>
            <a:r>
              <a:rPr lang="en-US" altLang="zh-CN" sz="3200" spc="-50" dirty="0">
                <a:solidFill>
                  <a:srgbClr val="404040"/>
                </a:solidFill>
                <a:latin typeface="Calibri"/>
                <a:cs typeface="Calibri"/>
              </a:rPr>
              <a:t>l</a:t>
            </a:r>
            <a:r>
              <a:rPr lang="en-US" sz="3200" spc="-50" dirty="0">
                <a:solidFill>
                  <a:srgbClr val="404040"/>
                </a:solidFill>
                <a:latin typeface="Calibri"/>
                <a:cs typeface="Calibri"/>
              </a:rPr>
              <a:t>ibrary</a:t>
            </a:r>
            <a:r>
              <a:rPr sz="3200" spc="-50" dirty="0">
                <a:solidFill>
                  <a:srgbClr val="404040"/>
                </a:solidFill>
                <a:latin typeface="Calibri"/>
                <a:cs typeface="Calibri"/>
              </a:rPr>
              <a:t>(“shiny”)  </a:t>
            </a:r>
            <a:endParaRPr lang="en-US" altLang="zh-CN" sz="3200" spc="-50" dirty="0">
              <a:solidFill>
                <a:srgbClr val="404040"/>
              </a:solidFill>
              <a:latin typeface="Calibri"/>
              <a:cs typeface="Calibri"/>
            </a:endParaRPr>
          </a:p>
          <a:p>
            <a:pPr marL="12700" marR="5198745">
              <a:lnSpc>
                <a:spcPct val="126400"/>
              </a:lnSpc>
              <a:spcBef>
                <a:spcPts val="90"/>
              </a:spcBef>
            </a:pPr>
            <a:r>
              <a:rPr sz="3200" spc="-55" dirty="0">
                <a:solidFill>
                  <a:srgbClr val="1CACE3"/>
                </a:solidFill>
                <a:latin typeface="Courier New"/>
                <a:cs typeface="Courier New"/>
              </a:rPr>
              <a:t>o</a:t>
            </a:r>
            <a:r>
              <a:rPr lang="zh-CN" altLang="en-US" sz="3200" spc="-55" dirty="0">
                <a:solidFill>
                  <a:srgbClr val="404040"/>
                </a:solidFill>
                <a:latin typeface="Calibri"/>
                <a:cs typeface="Calibri"/>
              </a:rPr>
              <a:t>运行</a:t>
            </a:r>
            <a:r>
              <a:rPr lang="en-US" altLang="zh-CN" sz="3200" spc="-55" dirty="0">
                <a:solidFill>
                  <a:srgbClr val="404040"/>
                </a:solidFill>
                <a:latin typeface="Calibri"/>
                <a:cs typeface="Calibri"/>
              </a:rPr>
              <a:t>E</a:t>
            </a:r>
            <a:r>
              <a:rPr sz="3200" spc="-55" dirty="0">
                <a:solidFill>
                  <a:srgbClr val="404040"/>
                </a:solidFill>
                <a:latin typeface="Calibri"/>
                <a:cs typeface="Calibri"/>
              </a:rPr>
              <a:t>xample("01_hello")</a:t>
            </a:r>
            <a:endParaRPr sz="3200" dirty="0">
              <a:latin typeface="Calibri"/>
              <a:cs typeface="Calibri"/>
            </a:endParaRPr>
          </a:p>
          <a:p>
            <a:pPr marL="12700">
              <a:lnSpc>
                <a:spcPct val="100000"/>
              </a:lnSpc>
              <a:spcBef>
                <a:spcPts val="1140"/>
              </a:spcBef>
            </a:pPr>
            <a:r>
              <a:rPr sz="3200" spc="-5" dirty="0">
                <a:solidFill>
                  <a:srgbClr val="1CACE3"/>
                </a:solidFill>
                <a:latin typeface="Courier New"/>
                <a:cs typeface="Courier New"/>
              </a:rPr>
              <a:t>o</a:t>
            </a:r>
            <a:r>
              <a:rPr lang="zh-CN" altLang="en-US" sz="3200" spc="-5" dirty="0">
                <a:solidFill>
                  <a:srgbClr val="333333"/>
                </a:solidFill>
                <a:latin typeface="Segoe UI"/>
                <a:cs typeface="Segoe UI"/>
              </a:rPr>
              <a:t>包含在名为</a:t>
            </a:r>
            <a:r>
              <a:rPr lang="en-US" altLang="zh-CN" sz="3200" dirty="0" err="1">
                <a:solidFill>
                  <a:srgbClr val="5F5F5F"/>
                </a:solidFill>
                <a:latin typeface="Consolas"/>
                <a:cs typeface="Consolas"/>
              </a:rPr>
              <a:t>app.R</a:t>
            </a:r>
            <a:r>
              <a:rPr lang="zh-CN" altLang="en-US" sz="3200" spc="-5" dirty="0">
                <a:solidFill>
                  <a:srgbClr val="333333"/>
                </a:solidFill>
                <a:latin typeface="Segoe UI"/>
                <a:cs typeface="Segoe UI"/>
              </a:rPr>
              <a:t>的单个脚本中</a:t>
            </a:r>
          </a:p>
          <a:p>
            <a:pPr marL="12700">
              <a:lnSpc>
                <a:spcPct val="100000"/>
              </a:lnSpc>
              <a:spcBef>
                <a:spcPts val="1010"/>
              </a:spcBef>
            </a:pPr>
            <a:r>
              <a:rPr sz="3200" dirty="0">
                <a:solidFill>
                  <a:srgbClr val="1CACE3"/>
                </a:solidFill>
                <a:latin typeface="Courier New"/>
                <a:cs typeface="Courier New"/>
              </a:rPr>
              <a:t>o</a:t>
            </a:r>
            <a:r>
              <a:rPr lang="zh-CN" altLang="en-US" sz="3200" dirty="0">
                <a:solidFill>
                  <a:srgbClr val="333333"/>
                </a:solidFill>
                <a:latin typeface="Segoe UI"/>
                <a:cs typeface="Segoe UI"/>
              </a:rPr>
              <a:t>脚本</a:t>
            </a:r>
            <a:r>
              <a:rPr lang="en-US" altLang="zh-CN" sz="3200" dirty="0" err="1">
                <a:solidFill>
                  <a:srgbClr val="5F5F5F"/>
                </a:solidFill>
                <a:latin typeface="Consolas"/>
                <a:cs typeface="Consolas"/>
              </a:rPr>
              <a:t>app.R</a:t>
            </a:r>
            <a:r>
              <a:rPr lang="zh-CN" altLang="en-US" sz="3200" dirty="0">
                <a:solidFill>
                  <a:srgbClr val="5F5F5F"/>
                </a:solidFill>
                <a:latin typeface="Consolas"/>
                <a:cs typeface="Consolas"/>
              </a:rPr>
              <a:t>位于目录中（例如，</a:t>
            </a:r>
            <a:r>
              <a:rPr lang="en-US" altLang="zh-CN" sz="3200" dirty="0" err="1">
                <a:solidFill>
                  <a:srgbClr val="5F5F5F"/>
                </a:solidFill>
                <a:latin typeface="Consolas"/>
                <a:cs typeface="Consolas"/>
              </a:rPr>
              <a:t>newdir</a:t>
            </a:r>
            <a:r>
              <a:rPr lang="en-US" altLang="zh-CN" sz="3200" dirty="0">
                <a:solidFill>
                  <a:srgbClr val="5F5F5F"/>
                </a:solidFill>
                <a:latin typeface="Consolas"/>
                <a:cs typeface="Consolas"/>
              </a:rPr>
              <a:t>/</a:t>
            </a:r>
            <a:r>
              <a:rPr lang="zh-CN" altLang="en-US" sz="3200" dirty="0">
                <a:solidFill>
                  <a:srgbClr val="5F5F5F"/>
                </a:solidFill>
                <a:latin typeface="Consolas"/>
                <a:cs typeface="Consolas"/>
              </a:rPr>
              <a:t>）</a:t>
            </a:r>
            <a:endParaRPr sz="3200" dirty="0">
              <a:latin typeface="Segoe UI"/>
              <a:cs typeface="Segoe UI"/>
            </a:endParaRPr>
          </a:p>
          <a:p>
            <a:pPr marL="12700">
              <a:lnSpc>
                <a:spcPct val="100000"/>
              </a:lnSpc>
              <a:spcBef>
                <a:spcPts val="1019"/>
              </a:spcBef>
            </a:pPr>
            <a:r>
              <a:rPr sz="3200" dirty="0">
                <a:solidFill>
                  <a:srgbClr val="1CACE3"/>
                </a:solidFill>
                <a:latin typeface="Courier New"/>
                <a:cs typeface="Courier New"/>
              </a:rPr>
              <a:t>o</a:t>
            </a:r>
            <a:r>
              <a:rPr lang="zh-CN" altLang="en-US" sz="3200" dirty="0">
                <a:solidFill>
                  <a:srgbClr val="333333"/>
                </a:solidFill>
                <a:latin typeface="Segoe UI"/>
                <a:cs typeface="Segoe UI"/>
              </a:rPr>
              <a:t>其他应用程序可以使用</a:t>
            </a:r>
            <a:r>
              <a:rPr lang="en-US" altLang="zh-CN" sz="3200" dirty="0" err="1">
                <a:solidFill>
                  <a:srgbClr val="333333"/>
                </a:solidFill>
                <a:latin typeface="Segoe UI"/>
                <a:cs typeface="Segoe UI"/>
              </a:rPr>
              <a:t>runApp</a:t>
            </a:r>
            <a:r>
              <a:rPr lang="zh-CN" altLang="en-US" sz="3200" dirty="0">
                <a:solidFill>
                  <a:srgbClr val="333333"/>
                </a:solidFill>
                <a:latin typeface="Segoe UI"/>
                <a:cs typeface="Segoe UI"/>
              </a:rPr>
              <a:t>（“</a:t>
            </a:r>
            <a:r>
              <a:rPr lang="en-US" altLang="zh-CN" sz="3200" dirty="0" err="1">
                <a:solidFill>
                  <a:srgbClr val="333333"/>
                </a:solidFill>
                <a:latin typeface="Segoe UI"/>
                <a:cs typeface="Segoe UI"/>
              </a:rPr>
              <a:t>newdir</a:t>
            </a:r>
            <a:r>
              <a:rPr lang="en-US" altLang="zh-CN" sz="3200" dirty="0">
                <a:solidFill>
                  <a:srgbClr val="333333"/>
                </a:solidFill>
                <a:latin typeface="Segoe UI"/>
                <a:cs typeface="Segoe UI"/>
              </a:rPr>
              <a:t>”</a:t>
            </a:r>
            <a:r>
              <a:rPr lang="zh-CN" altLang="en-US" sz="3200" dirty="0">
                <a:solidFill>
                  <a:srgbClr val="333333"/>
                </a:solidFill>
                <a:latin typeface="Segoe UI"/>
                <a:cs typeface="Segoe UI"/>
              </a:rPr>
              <a:t>）运行</a:t>
            </a:r>
            <a:endParaRPr sz="2000" dirty="0">
              <a:latin typeface="Consolas"/>
              <a:cs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en-US" altLang="zh-CN" dirty="0"/>
              <a:t>Shiny </a:t>
            </a:r>
            <a:r>
              <a:rPr lang="zh-CN" altLang="en-US" dirty="0"/>
              <a:t>展示</a:t>
            </a:r>
            <a:r>
              <a:rPr lang="en-US" altLang="zh-CN" dirty="0"/>
              <a:t> -</a:t>
            </a:r>
            <a:r>
              <a:rPr lang="zh-CN" altLang="en-US" dirty="0">
                <a:solidFill>
                  <a:schemeClr val="tx1">
                    <a:lumMod val="75000"/>
                    <a:lumOff val="25000"/>
                  </a:schemeClr>
                </a:solidFill>
              </a:rPr>
              <a:t>获得灵感</a:t>
            </a:r>
          </a:p>
        </p:txBody>
      </p:sp>
      <p:sp>
        <p:nvSpPr>
          <p:cNvPr id="84995" name="object 36"/>
          <p:cNvSpPr>
            <a:spLocks noChangeArrowheads="1"/>
          </p:cNvSpPr>
          <p:nvPr/>
        </p:nvSpPr>
        <p:spPr bwMode="auto">
          <a:xfrm>
            <a:off x="1066800" y="1371600"/>
            <a:ext cx="10210800" cy="39624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
        <p:nvSpPr>
          <p:cNvPr id="5" name="object 37"/>
          <p:cNvSpPr txBox="1"/>
          <p:nvPr/>
        </p:nvSpPr>
        <p:spPr>
          <a:xfrm>
            <a:off x="4191000" y="5567363"/>
            <a:ext cx="5562600" cy="196850"/>
          </a:xfrm>
          <a:prstGeom prst="rect">
            <a:avLst/>
          </a:prstGeom>
        </p:spPr>
        <p:txBody>
          <a:bodyPr lIns="0" tIns="12065"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spcBef>
                <a:spcPts val="100"/>
              </a:spcBef>
            </a:pPr>
            <a:r>
              <a:rPr lang="en-US" altLang="zh-CN" sz="1200">
                <a:ea typeface="PMingLiU" panose="02020500000000000000" pitchFamily="18" charset="-120"/>
              </a:rPr>
              <a:t>https://www.rstudio.com/products/shiny/shiny-user-showcase/</a:t>
            </a:r>
            <a:endParaRPr lang="zh-CN" altLang="zh-CN" sz="1200">
              <a:ea typeface="PMingLiU" panose="02020500000000000000" pitchFamily="18" charset="-12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38" y="293688"/>
            <a:ext cx="6481762" cy="757237"/>
          </a:xfrm>
        </p:spPr>
        <p:txBody>
          <a:bodyPr wrap="square" lIns="0" tIns="12700" rIns="0" bIns="0">
            <a:spAutoFit/>
          </a:bodyPr>
          <a:lstStyle/>
          <a:p>
            <a:pPr marL="12700" fontAlgn="auto">
              <a:lnSpc>
                <a:spcPct val="100000"/>
              </a:lnSpc>
              <a:spcBef>
                <a:spcPts val="100"/>
              </a:spcBef>
              <a:spcAft>
                <a:spcPts val="0"/>
              </a:spcAft>
              <a:defRPr/>
            </a:pPr>
            <a:r>
              <a:rPr lang="en-US" altLang="zh-CN" spc="-60" dirty="0"/>
              <a:t>Shiny</a:t>
            </a:r>
            <a:r>
              <a:rPr lang="zh-CN" altLang="en-US" spc="-60" dirty="0">
                <a:solidFill>
                  <a:schemeClr val="tx1">
                    <a:lumMod val="75000"/>
                    <a:lumOff val="25000"/>
                  </a:schemeClr>
                </a:solidFill>
              </a:rPr>
              <a:t>应用程序结构</a:t>
            </a:r>
            <a:endParaRPr spc="-55" dirty="0">
              <a:solidFill>
                <a:schemeClr val="tx1">
                  <a:lumMod val="75000"/>
                  <a:lumOff val="25000"/>
                </a:schemeClr>
              </a:solidFill>
            </a:endParaRPr>
          </a:p>
        </p:txBody>
      </p:sp>
      <p:sp>
        <p:nvSpPr>
          <p:cNvPr id="3" name="object 3"/>
          <p:cNvSpPr txBox="1"/>
          <p:nvPr/>
        </p:nvSpPr>
        <p:spPr>
          <a:xfrm>
            <a:off x="1084263" y="1068388"/>
            <a:ext cx="9966325" cy="4967385"/>
          </a:xfrm>
          <a:prstGeom prst="rect">
            <a:avLst/>
          </a:prstGeom>
        </p:spPr>
        <p:txBody>
          <a:bodyPr lIns="0" tIns="210185"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spcBef>
                <a:spcPts val="600"/>
              </a:spcBef>
              <a:spcAft>
                <a:spcPts val="600"/>
              </a:spcAft>
            </a:pPr>
            <a:r>
              <a:rPr lang="en-US" altLang="zh-CN" sz="2400" dirty="0" err="1">
                <a:solidFill>
                  <a:srgbClr val="5F5F5F"/>
                </a:solidFill>
                <a:latin typeface="Times New Roman" panose="02020603050405020304" pitchFamily="18" charset="0"/>
                <a:ea typeface="宋体" panose="02010600030101010101" pitchFamily="2" charset="-122"/>
                <a:cs typeface="Consolas" panose="020B0609020204030204" pitchFamily="49" charset="0"/>
              </a:rPr>
              <a:t>app.R</a:t>
            </a:r>
            <a:r>
              <a:rPr lang="zh-CN" altLang="en-US" sz="2400" dirty="0">
                <a:solidFill>
                  <a:srgbClr val="5F5F5F"/>
                </a:solidFill>
                <a:latin typeface="Times New Roman" panose="02020603050405020304" pitchFamily="18" charset="0"/>
                <a:ea typeface="宋体" panose="02010600030101010101" pitchFamily="2" charset="-122"/>
                <a:cs typeface="Consolas" panose="020B0609020204030204" pitchFamily="49" charset="0"/>
              </a:rPr>
              <a:t>有三个组件：</a:t>
            </a:r>
          </a:p>
          <a:p>
            <a:pPr eaLnBrk="1" hangingPunct="1">
              <a:spcBef>
                <a:spcPts val="600"/>
              </a:spcBef>
            </a:pPr>
            <a:r>
              <a:rPr lang="en-US" altLang="zh-CN" sz="2400" dirty="0">
                <a:solidFill>
                  <a:srgbClr val="5F5F5F"/>
                </a:solidFill>
                <a:latin typeface="Times New Roman" panose="02020603050405020304" pitchFamily="18" charset="0"/>
                <a:ea typeface="宋体" panose="02010600030101010101" pitchFamily="2" charset="-122"/>
                <a:cs typeface="Consolas" panose="020B0609020204030204" pitchFamily="49" charset="0"/>
              </a:rPr>
              <a:t>O </a:t>
            </a:r>
            <a:r>
              <a:rPr lang="zh-CN" altLang="en-US" sz="2400" b="1" dirty="0">
                <a:solidFill>
                  <a:srgbClr val="333333"/>
                </a:solidFill>
                <a:latin typeface="Times New Roman" panose="02020603050405020304" pitchFamily="18" charset="0"/>
                <a:ea typeface="宋体" panose="02010600030101010101" pitchFamily="2" charset="-122"/>
                <a:cs typeface="Courier New"/>
              </a:rPr>
              <a:t>用户界面对象</a:t>
            </a:r>
          </a:p>
          <a:p>
            <a:pPr eaLnBrk="1" hangingPunct="1">
              <a:spcBef>
                <a:spcPts val="600"/>
              </a:spcBef>
            </a:pPr>
            <a:r>
              <a:rPr lang="zh-CN" altLang="en-US" sz="2400" dirty="0">
                <a:solidFill>
                  <a:srgbClr val="333333"/>
                </a:solidFill>
                <a:latin typeface="Times New Roman" panose="02020603050405020304" pitchFamily="18" charset="0"/>
                <a:ea typeface="宋体" panose="02010600030101010101" pitchFamily="2" charset="-122"/>
                <a:cs typeface="Courier New"/>
              </a:rPr>
              <a:t>用户界面（</a:t>
            </a:r>
            <a:r>
              <a:rPr lang="en-US" altLang="zh-CN" sz="2400" dirty="0" err="1">
                <a:solidFill>
                  <a:srgbClr val="333333"/>
                </a:solidFill>
                <a:latin typeface="Times New Roman" panose="02020603050405020304" pitchFamily="18" charset="0"/>
                <a:ea typeface="宋体" panose="02010600030101010101" pitchFamily="2" charset="-122"/>
                <a:cs typeface="Courier New"/>
              </a:rPr>
              <a:t>ui</a:t>
            </a:r>
            <a:r>
              <a:rPr lang="zh-CN" altLang="en-US" sz="2400" dirty="0">
                <a:solidFill>
                  <a:srgbClr val="333333"/>
                </a:solidFill>
                <a:latin typeface="Times New Roman" panose="02020603050405020304" pitchFamily="18" charset="0"/>
                <a:ea typeface="宋体" panose="02010600030101010101" pitchFamily="2" charset="-122"/>
                <a:cs typeface="Courier New"/>
              </a:rPr>
              <a:t>）对象控制应用程序的布局和外观。同时显示输出。例如，标题、页面布局、文本输入、单选按钮、下拉菜单等</a:t>
            </a:r>
          </a:p>
          <a:p>
            <a:pPr eaLnBrk="1" hangingPunct="1">
              <a:spcBef>
                <a:spcPts val="600"/>
              </a:spcBef>
            </a:pPr>
            <a:r>
              <a:rPr lang="zh-CN" altLang="en-US" sz="2400" dirty="0">
                <a:solidFill>
                  <a:srgbClr val="333333"/>
                </a:solidFill>
                <a:latin typeface="Times New Roman" panose="02020603050405020304" pitchFamily="18" charset="0"/>
                <a:ea typeface="宋体" panose="02010600030101010101" pitchFamily="2" charset="-122"/>
                <a:cs typeface="Courier New"/>
              </a:rPr>
              <a:t> </a:t>
            </a:r>
          </a:p>
          <a:p>
            <a:pPr eaLnBrk="1" hangingPunct="1">
              <a:spcBef>
                <a:spcPts val="600"/>
              </a:spcBef>
            </a:pPr>
            <a:r>
              <a:rPr lang="en-US" altLang="zh-CN" sz="2400" dirty="0">
                <a:solidFill>
                  <a:srgbClr val="333333"/>
                </a:solidFill>
                <a:latin typeface="Times New Roman" panose="02020603050405020304" pitchFamily="18" charset="0"/>
                <a:ea typeface="宋体" panose="02010600030101010101" pitchFamily="2" charset="-122"/>
                <a:cs typeface="Courier New"/>
              </a:rPr>
              <a:t>O </a:t>
            </a:r>
            <a:r>
              <a:rPr lang="zh-CN" altLang="en-US" sz="2400" b="1" dirty="0">
                <a:solidFill>
                  <a:srgbClr val="333333"/>
                </a:solidFill>
                <a:latin typeface="Times New Roman" panose="02020603050405020304" pitchFamily="18" charset="0"/>
                <a:ea typeface="宋体" panose="02010600030101010101" pitchFamily="2" charset="-122"/>
                <a:cs typeface="Courier New"/>
              </a:rPr>
              <a:t>服务器功能</a:t>
            </a:r>
          </a:p>
          <a:p>
            <a:pPr eaLnBrk="1" hangingPunct="1">
              <a:spcBef>
                <a:spcPts val="600"/>
              </a:spcBef>
            </a:pPr>
            <a:r>
              <a:rPr lang="zh-CN" altLang="en-US" sz="2400" dirty="0">
                <a:solidFill>
                  <a:srgbClr val="333333"/>
                </a:solidFill>
                <a:latin typeface="Times New Roman" panose="02020603050405020304" pitchFamily="18" charset="0"/>
                <a:ea typeface="宋体" panose="02010600030101010101" pitchFamily="2" charset="-122"/>
                <a:cs typeface="Courier New"/>
              </a:rPr>
              <a:t>服务器功能包含计算机构建应用程序所需的指令。换句话说，一组指令使用用户提供的输入，对它们进行处理并产生所需的输出。</a:t>
            </a:r>
          </a:p>
          <a:p>
            <a:pPr eaLnBrk="1" hangingPunct="1">
              <a:spcBef>
                <a:spcPts val="600"/>
              </a:spcBef>
            </a:pPr>
            <a:r>
              <a:rPr lang="zh-CN" altLang="en-US" sz="2400" dirty="0">
                <a:solidFill>
                  <a:srgbClr val="333333"/>
                </a:solidFill>
                <a:latin typeface="Times New Roman" panose="02020603050405020304" pitchFamily="18" charset="0"/>
                <a:ea typeface="宋体" panose="02010600030101010101" pitchFamily="2" charset="-122"/>
                <a:cs typeface="Courier New"/>
              </a:rPr>
              <a:t> </a:t>
            </a:r>
          </a:p>
          <a:p>
            <a:pPr eaLnBrk="1" hangingPunct="1">
              <a:spcBef>
                <a:spcPts val="600"/>
              </a:spcBef>
            </a:pPr>
            <a:r>
              <a:rPr lang="en-US" altLang="zh-CN" sz="2400" dirty="0">
                <a:solidFill>
                  <a:srgbClr val="333333"/>
                </a:solidFill>
                <a:latin typeface="Times New Roman" panose="02020603050405020304" pitchFamily="18" charset="0"/>
                <a:ea typeface="宋体" panose="02010600030101010101" pitchFamily="2" charset="-122"/>
                <a:cs typeface="Courier New"/>
              </a:rPr>
              <a:t>O </a:t>
            </a:r>
            <a:r>
              <a:rPr lang="zh-CN" altLang="en-US" sz="2400" b="1" dirty="0">
                <a:solidFill>
                  <a:srgbClr val="333333"/>
                </a:solidFill>
                <a:latin typeface="Times New Roman" panose="02020603050405020304" pitchFamily="18" charset="0"/>
                <a:ea typeface="宋体" panose="02010600030101010101" pitchFamily="2" charset="-122"/>
                <a:cs typeface="Courier New"/>
              </a:rPr>
              <a:t>调用</a:t>
            </a:r>
            <a:r>
              <a:rPr lang="en-US" altLang="zh-CN" sz="2400" b="1" dirty="0" err="1">
                <a:solidFill>
                  <a:srgbClr val="333333"/>
                </a:solidFill>
                <a:latin typeface="Times New Roman" panose="02020603050405020304" pitchFamily="18" charset="0"/>
                <a:ea typeface="宋体" panose="02010600030101010101" pitchFamily="2" charset="-122"/>
                <a:cs typeface="Courier New"/>
              </a:rPr>
              <a:t>shinyApp</a:t>
            </a:r>
            <a:r>
              <a:rPr lang="zh-CN" altLang="en-US" sz="2400" b="1" dirty="0">
                <a:solidFill>
                  <a:srgbClr val="333333"/>
                </a:solidFill>
                <a:latin typeface="Times New Roman" panose="02020603050405020304" pitchFamily="18" charset="0"/>
                <a:ea typeface="宋体" panose="02010600030101010101" pitchFamily="2" charset="-122"/>
                <a:cs typeface="Courier New"/>
              </a:rPr>
              <a:t>函数</a:t>
            </a:r>
          </a:p>
          <a:p>
            <a:pPr eaLnBrk="1" hangingPunct="1">
              <a:spcBef>
                <a:spcPts val="600"/>
              </a:spcBef>
            </a:pPr>
            <a:r>
              <a:rPr lang="en-US" altLang="zh-CN" sz="2400" dirty="0" err="1">
                <a:solidFill>
                  <a:srgbClr val="333333"/>
                </a:solidFill>
                <a:latin typeface="Times New Roman" panose="02020603050405020304" pitchFamily="18" charset="0"/>
                <a:ea typeface="宋体" panose="02010600030101010101" pitchFamily="2" charset="-122"/>
                <a:cs typeface="Courier New"/>
              </a:rPr>
              <a:t>shinyApp</a:t>
            </a:r>
            <a:r>
              <a:rPr lang="zh-CN" altLang="en-US" sz="2400" dirty="0">
                <a:solidFill>
                  <a:srgbClr val="333333"/>
                </a:solidFill>
                <a:latin typeface="Times New Roman" panose="02020603050405020304" pitchFamily="18" charset="0"/>
                <a:ea typeface="宋体" panose="02010600030101010101" pitchFamily="2" charset="-122"/>
                <a:cs typeface="Courier New"/>
              </a:rPr>
              <a:t>函数从显式的</a:t>
            </a:r>
            <a:r>
              <a:rPr lang="en-US" altLang="zh-CN" sz="2400" dirty="0">
                <a:solidFill>
                  <a:srgbClr val="333333"/>
                </a:solidFill>
                <a:latin typeface="Times New Roman" panose="02020603050405020304" pitchFamily="18" charset="0"/>
                <a:ea typeface="宋体" panose="02010600030101010101" pitchFamily="2" charset="-122"/>
                <a:cs typeface="Courier New"/>
              </a:rPr>
              <a:t>UI/server</a:t>
            </a:r>
            <a:r>
              <a:rPr lang="zh-CN" altLang="en-US" sz="2400" dirty="0">
                <a:solidFill>
                  <a:srgbClr val="333333"/>
                </a:solidFill>
                <a:latin typeface="Times New Roman" panose="02020603050405020304" pitchFamily="18" charset="0"/>
                <a:ea typeface="宋体" panose="02010600030101010101" pitchFamily="2" charset="-122"/>
                <a:cs typeface="Courier New"/>
              </a:rPr>
              <a:t>对创建</a:t>
            </a:r>
            <a:r>
              <a:rPr lang="en-US" altLang="zh-CN" sz="2400" spc="-10" dirty="0">
                <a:solidFill>
                  <a:srgbClr val="333333"/>
                </a:solidFill>
                <a:latin typeface="Segoe UI"/>
                <a:cs typeface="Segoe UI"/>
              </a:rPr>
              <a:t>Shiny </a:t>
            </a:r>
            <a:r>
              <a:rPr lang="en-US" altLang="zh-CN" sz="2400" spc="-5" dirty="0">
                <a:solidFill>
                  <a:srgbClr val="333333"/>
                </a:solidFill>
                <a:latin typeface="Segoe UI"/>
                <a:cs typeface="Segoe UI"/>
              </a:rPr>
              <a:t>app</a:t>
            </a:r>
            <a:r>
              <a:rPr lang="zh-CN" altLang="en-US" sz="2400" dirty="0">
                <a:solidFill>
                  <a:srgbClr val="333333"/>
                </a:solidFill>
                <a:latin typeface="Times New Roman" panose="02020603050405020304" pitchFamily="18" charset="0"/>
                <a:ea typeface="宋体" panose="02010600030101010101" pitchFamily="2" charset="-122"/>
                <a:cs typeface="Courier New"/>
              </a:rPr>
              <a:t>对象。</a:t>
            </a:r>
            <a:endParaRPr lang="zh-CN" altLang="zh-CN" sz="2400" dirty="0">
              <a:solidFill>
                <a:srgbClr val="333333"/>
              </a:solidFill>
              <a:latin typeface="Times New Roman" panose="02020603050405020304" pitchFamily="18" charset="0"/>
              <a:ea typeface="宋体" panose="02010600030101010101" pitchFamily="2" charset="-122"/>
              <a:cs typeface="Courier New"/>
            </a:endParaRPr>
          </a:p>
        </p:txBody>
      </p:sp>
      <p:sp>
        <p:nvSpPr>
          <p:cNvPr id="86020" name="object 4"/>
          <p:cNvSpPr>
            <a:spLocks/>
          </p:cNvSpPr>
          <p:nvPr/>
        </p:nvSpPr>
        <p:spPr bwMode="auto">
          <a:xfrm>
            <a:off x="19050" y="0"/>
            <a:ext cx="0" cy="144463"/>
          </a:xfrm>
          <a:custGeom>
            <a:avLst/>
            <a:gdLst>
              <a:gd name="T0" fmla="*/ 0 h 144780"/>
              <a:gd name="T1" fmla="*/ 144779 h 144780"/>
            </a:gdLst>
            <a:ahLst/>
            <a:cxnLst>
              <a:cxn ang="0">
                <a:pos x="0" y="T0"/>
              </a:cxn>
              <a:cxn ang="0">
                <a:pos x="0" y="T1"/>
              </a:cxn>
            </a:cxnLst>
            <a:rect l="0" t="0" r="r" b="b"/>
            <a:pathLst>
              <a:path h="144780">
                <a:moveTo>
                  <a:pt x="0" y="0"/>
                </a:moveTo>
                <a:lnTo>
                  <a:pt x="0" y="144779"/>
                </a:lnTo>
              </a:path>
            </a:pathLst>
          </a:custGeom>
          <a:noFill/>
          <a:ln w="38100">
            <a:solidFill>
              <a:srgbClr val="F8F8F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38" y="293688"/>
            <a:ext cx="7154862" cy="757237"/>
          </a:xfrm>
        </p:spPr>
        <p:txBody>
          <a:bodyPr wrap="square" lIns="0" tIns="12700" rIns="0" bIns="0">
            <a:spAutoFit/>
          </a:bodyPr>
          <a:lstStyle/>
          <a:p>
            <a:pPr marL="12700" fontAlgn="auto">
              <a:lnSpc>
                <a:spcPct val="100000"/>
              </a:lnSpc>
              <a:spcBef>
                <a:spcPts val="100"/>
              </a:spcBef>
              <a:spcAft>
                <a:spcPts val="0"/>
              </a:spcAft>
              <a:defRPr/>
            </a:pPr>
            <a:r>
              <a:rPr lang="zh-CN" altLang="en-US" spc="-40" dirty="0">
                <a:solidFill>
                  <a:schemeClr val="tx1">
                    <a:lumMod val="75000"/>
                    <a:lumOff val="25000"/>
                  </a:schemeClr>
                </a:solidFill>
              </a:rPr>
              <a:t>运行</a:t>
            </a:r>
            <a:r>
              <a:rPr lang="en-US" altLang="zh-CN" spc="-60" dirty="0"/>
              <a:t>Shiny</a:t>
            </a:r>
            <a:r>
              <a:rPr lang="zh-CN" altLang="en-US" spc="-40" dirty="0">
                <a:solidFill>
                  <a:schemeClr val="tx1">
                    <a:lumMod val="75000"/>
                    <a:lumOff val="25000"/>
                  </a:schemeClr>
                </a:solidFill>
              </a:rPr>
              <a:t>应用程序</a:t>
            </a:r>
            <a:endParaRPr spc="-60" dirty="0">
              <a:solidFill>
                <a:schemeClr val="tx1">
                  <a:lumMod val="75000"/>
                  <a:lumOff val="25000"/>
                </a:schemeClr>
              </a:solidFill>
            </a:endParaRPr>
          </a:p>
        </p:txBody>
      </p:sp>
      <p:sp>
        <p:nvSpPr>
          <p:cNvPr id="3" name="object 3"/>
          <p:cNvSpPr txBox="1"/>
          <p:nvPr/>
        </p:nvSpPr>
        <p:spPr>
          <a:xfrm>
            <a:off x="1176338" y="1468438"/>
            <a:ext cx="9837737" cy="4372351"/>
          </a:xfrm>
          <a:prstGeom prst="rect">
            <a:avLst/>
          </a:prstGeom>
        </p:spPr>
        <p:txBody>
          <a:bodyPr lIns="0" tIns="12065" rIns="0" bIns="0">
            <a:spAutoFit/>
          </a:bodyPr>
          <a:lstStyle>
            <a:lvl1pPr marL="469900" indent="-457200">
              <a:tabLst>
                <a:tab pos="469900" algn="l"/>
              </a:tabLst>
              <a:defRPr>
                <a:solidFill>
                  <a:schemeClr val="tx1"/>
                </a:solidFill>
                <a:latin typeface="Calibri" panose="020F0502020204030204" pitchFamily="34" charset="0"/>
              </a:defRPr>
            </a:lvl1pPr>
            <a:lvl2pPr marL="742950" indent="-285750">
              <a:tabLst>
                <a:tab pos="469900" algn="l"/>
              </a:tabLst>
              <a:defRPr>
                <a:solidFill>
                  <a:schemeClr val="tx1"/>
                </a:solidFill>
                <a:latin typeface="Calibri" panose="020F0502020204030204" pitchFamily="34" charset="0"/>
              </a:defRPr>
            </a:lvl2pPr>
            <a:lvl3pPr marL="1143000" indent="-228600">
              <a:tabLst>
                <a:tab pos="469900" algn="l"/>
              </a:tabLst>
              <a:defRPr>
                <a:solidFill>
                  <a:schemeClr val="tx1"/>
                </a:solidFill>
                <a:latin typeface="Calibri" panose="020F0502020204030204" pitchFamily="34" charset="0"/>
              </a:defRPr>
            </a:lvl3pPr>
            <a:lvl4pPr marL="1600200" indent="-228600">
              <a:tabLst>
                <a:tab pos="469900" algn="l"/>
              </a:tabLst>
              <a:defRPr>
                <a:solidFill>
                  <a:schemeClr val="tx1"/>
                </a:solidFill>
                <a:latin typeface="Calibri" panose="020F0502020204030204" pitchFamily="34" charset="0"/>
              </a:defRPr>
            </a:lvl4pPr>
            <a:lvl5pPr marL="2057400" indent="-228600">
              <a:tabLst>
                <a:tab pos="469900" algn="l"/>
              </a:tabLst>
              <a:defRPr>
                <a:solidFill>
                  <a:schemeClr val="tx1"/>
                </a:solidFill>
                <a:latin typeface="Calibri" panose="020F0502020204030204" pitchFamily="34" charset="0"/>
              </a:defRPr>
            </a:lvl5pPr>
            <a:lvl6pPr marL="2514600" indent="-228600" defTabSz="457200" fontAlgn="base">
              <a:spcBef>
                <a:spcPct val="0"/>
              </a:spcBef>
              <a:spcAft>
                <a:spcPct val="0"/>
              </a:spcAft>
              <a:tabLst>
                <a:tab pos="469900" algn="l"/>
              </a:tabLst>
              <a:defRPr>
                <a:solidFill>
                  <a:schemeClr val="tx1"/>
                </a:solidFill>
                <a:latin typeface="Calibri" panose="020F0502020204030204" pitchFamily="34" charset="0"/>
              </a:defRPr>
            </a:lvl6pPr>
            <a:lvl7pPr marL="2971800" indent="-228600" defTabSz="457200" fontAlgn="base">
              <a:spcBef>
                <a:spcPct val="0"/>
              </a:spcBef>
              <a:spcAft>
                <a:spcPct val="0"/>
              </a:spcAft>
              <a:tabLst>
                <a:tab pos="469900" algn="l"/>
              </a:tabLst>
              <a:defRPr>
                <a:solidFill>
                  <a:schemeClr val="tx1"/>
                </a:solidFill>
                <a:latin typeface="Calibri" panose="020F0502020204030204" pitchFamily="34" charset="0"/>
              </a:defRPr>
            </a:lvl7pPr>
            <a:lvl8pPr marL="3429000" indent="-228600" defTabSz="457200" fontAlgn="base">
              <a:spcBef>
                <a:spcPct val="0"/>
              </a:spcBef>
              <a:spcAft>
                <a:spcPct val="0"/>
              </a:spcAft>
              <a:tabLst>
                <a:tab pos="469900" algn="l"/>
              </a:tabLst>
              <a:defRPr>
                <a:solidFill>
                  <a:schemeClr val="tx1"/>
                </a:solidFill>
                <a:latin typeface="Calibri" panose="020F0502020204030204" pitchFamily="34" charset="0"/>
              </a:defRPr>
            </a:lvl8pPr>
            <a:lvl9pPr marL="3886200" indent="-228600" defTabSz="457200" fontAlgn="base">
              <a:spcBef>
                <a:spcPct val="0"/>
              </a:spcBef>
              <a:spcAft>
                <a:spcPct val="0"/>
              </a:spcAft>
              <a:tabLst>
                <a:tab pos="469900" algn="l"/>
              </a:tabLst>
              <a:defRPr>
                <a:solidFill>
                  <a:schemeClr val="tx1"/>
                </a:solidFill>
                <a:latin typeface="Calibri" panose="020F0502020204030204" pitchFamily="34" charset="0"/>
              </a:defRPr>
            </a:lvl9pPr>
          </a:lstStyle>
          <a:p>
            <a:pPr eaLnBrk="1" hangingPunct="1">
              <a:spcBef>
                <a:spcPts val="100"/>
              </a:spcBef>
              <a:buFont typeface="Courier New" panose="02070309020205020404" pitchFamily="49" charset="0"/>
              <a:buChar char="o"/>
            </a:pPr>
            <a:r>
              <a:rPr lang="zh-CN" altLang="en-US" sz="2800" dirty="0">
                <a:solidFill>
                  <a:srgbClr val="333333"/>
                </a:solidFill>
                <a:latin typeface="Times New Roman" panose="02020603050405020304" pitchFamily="18" charset="0"/>
                <a:ea typeface="宋体" panose="02010600030101010101" pitchFamily="2" charset="-122"/>
                <a:cs typeface="Calibri" panose="020F0502020204030204" pitchFamily="34" charset="0"/>
              </a:rPr>
              <a:t>每个</a:t>
            </a:r>
            <a:r>
              <a:rPr lang="en-US" altLang="zh-CN" sz="2800" dirty="0">
                <a:solidFill>
                  <a:srgbClr val="333333"/>
                </a:solidFill>
                <a:latin typeface="Times New Roman" panose="02020603050405020304" pitchFamily="18" charset="0"/>
                <a:ea typeface="宋体" panose="02010600030101010101" pitchFamily="2" charset="-122"/>
                <a:cs typeface="Calibri" panose="020F0502020204030204" pitchFamily="34" charset="0"/>
              </a:rPr>
              <a:t>Shiny</a:t>
            </a:r>
            <a:r>
              <a:rPr lang="zh-CN" altLang="en-US" sz="2800" dirty="0">
                <a:solidFill>
                  <a:srgbClr val="333333"/>
                </a:solidFill>
                <a:latin typeface="Times New Roman" panose="02020603050405020304" pitchFamily="18" charset="0"/>
                <a:ea typeface="宋体" panose="02010600030101010101" pitchFamily="2" charset="-122"/>
                <a:cs typeface="Calibri" panose="020F0502020204030204" pitchFamily="34" charset="0"/>
              </a:rPr>
              <a:t>应用程序都有相同的结构：一个包含</a:t>
            </a:r>
            <a:r>
              <a:rPr lang="en-US" altLang="zh-CN" sz="2800" dirty="0" err="1">
                <a:solidFill>
                  <a:srgbClr val="333333"/>
                </a:solidFill>
                <a:latin typeface="Times New Roman" panose="02020603050405020304" pitchFamily="18" charset="0"/>
                <a:ea typeface="宋体" panose="02010600030101010101" pitchFamily="2" charset="-122"/>
                <a:cs typeface="Calibri" panose="020F0502020204030204" pitchFamily="34" charset="0"/>
              </a:rPr>
              <a:t>ui</a:t>
            </a:r>
            <a:r>
              <a:rPr lang="zh-CN" altLang="en-US" sz="2800" dirty="0">
                <a:solidFill>
                  <a:srgbClr val="333333"/>
                </a:solidFill>
                <a:latin typeface="Times New Roman" panose="02020603050405020304" pitchFamily="18" charset="0"/>
                <a:ea typeface="宋体" panose="02010600030101010101" pitchFamily="2" charset="-122"/>
                <a:cs typeface="Calibri" panose="020F0502020204030204" pitchFamily="34" charset="0"/>
              </a:rPr>
              <a:t>和</a:t>
            </a:r>
            <a:r>
              <a:rPr lang="en-US" altLang="zh-CN" sz="2800" dirty="0">
                <a:solidFill>
                  <a:srgbClr val="333333"/>
                </a:solidFill>
                <a:latin typeface="Times New Roman" panose="02020603050405020304" pitchFamily="18" charset="0"/>
                <a:ea typeface="宋体" panose="02010600030101010101" pitchFamily="2" charset="-122"/>
                <a:cs typeface="Calibri" panose="020F0502020204030204" pitchFamily="34" charset="0"/>
              </a:rPr>
              <a:t>server</a:t>
            </a:r>
            <a:r>
              <a:rPr lang="zh-CN" altLang="en-US" sz="2800" dirty="0">
                <a:solidFill>
                  <a:srgbClr val="333333"/>
                </a:solidFill>
                <a:latin typeface="Times New Roman" panose="02020603050405020304" pitchFamily="18" charset="0"/>
                <a:ea typeface="宋体" panose="02010600030101010101" pitchFamily="2" charset="-122"/>
                <a:cs typeface="Calibri" panose="020F0502020204030204" pitchFamily="34" charset="0"/>
              </a:rPr>
              <a:t>的</a:t>
            </a:r>
            <a:r>
              <a:rPr lang="en-US" altLang="zh-CN" sz="2800" dirty="0" err="1">
                <a:solidFill>
                  <a:srgbClr val="333333"/>
                </a:solidFill>
                <a:latin typeface="Times New Roman" panose="02020603050405020304" pitchFamily="18" charset="0"/>
                <a:ea typeface="宋体" panose="02010600030101010101" pitchFamily="2" charset="-122"/>
                <a:cs typeface="Calibri" panose="020F0502020204030204" pitchFamily="34" charset="0"/>
              </a:rPr>
              <a:t>app.R</a:t>
            </a:r>
            <a:r>
              <a:rPr lang="zh-CN" altLang="en-US" sz="2800" dirty="0">
                <a:solidFill>
                  <a:srgbClr val="333333"/>
                </a:solidFill>
                <a:latin typeface="Times New Roman" panose="02020603050405020304" pitchFamily="18" charset="0"/>
                <a:ea typeface="宋体" panose="02010600030101010101" pitchFamily="2" charset="-122"/>
                <a:cs typeface="Calibri" panose="020F0502020204030204" pitchFamily="34" charset="0"/>
              </a:rPr>
              <a:t>文件。</a:t>
            </a:r>
            <a:endParaRPr lang="en-US" altLang="zh-CN" sz="2800" dirty="0">
              <a:solidFill>
                <a:srgbClr val="333333"/>
              </a:solidFill>
              <a:latin typeface="Times New Roman" panose="02020603050405020304" pitchFamily="18" charset="0"/>
              <a:ea typeface="宋体" panose="02010600030101010101" pitchFamily="2" charset="-122"/>
              <a:cs typeface="Calibri" panose="020F0502020204030204" pitchFamily="34" charset="0"/>
            </a:endParaRPr>
          </a:p>
          <a:p>
            <a:pPr eaLnBrk="1" hangingPunct="1">
              <a:spcBef>
                <a:spcPts val="100"/>
              </a:spcBef>
              <a:buFont typeface="Courier New" panose="02070309020205020404" pitchFamily="49" charset="0"/>
              <a:buChar char="o"/>
            </a:pPr>
            <a:endParaRPr lang="en-US" altLang="zh-CN" sz="2800" dirty="0">
              <a:solidFill>
                <a:srgbClr val="333333"/>
              </a:solidFill>
              <a:latin typeface="Times New Roman" panose="02020603050405020304" pitchFamily="18" charset="0"/>
              <a:ea typeface="宋体" panose="02010600030101010101" pitchFamily="2" charset="-122"/>
              <a:cs typeface="Calibri" panose="020F0502020204030204" pitchFamily="34" charset="0"/>
            </a:endParaRPr>
          </a:p>
          <a:p>
            <a:pPr eaLnBrk="1" hangingPunct="1">
              <a:spcBef>
                <a:spcPts val="100"/>
              </a:spcBef>
              <a:buFont typeface="Courier New" panose="02070309020205020404" pitchFamily="49" charset="0"/>
              <a:buChar char="o"/>
            </a:pPr>
            <a:r>
              <a:rPr lang="zh-CN" altLang="en-US" sz="2800" dirty="0">
                <a:solidFill>
                  <a:srgbClr val="333333"/>
                </a:solidFill>
                <a:latin typeface="Times New Roman" panose="02020603050405020304" pitchFamily="18" charset="0"/>
                <a:cs typeface="Calibri" panose="020F0502020204030204" pitchFamily="34" charset="0"/>
              </a:rPr>
              <a:t>你可以通过创建一个新目录并在其中保存</a:t>
            </a:r>
            <a:r>
              <a:rPr lang="en-US" altLang="zh-CN" sz="2800" dirty="0" err="1">
                <a:solidFill>
                  <a:srgbClr val="333333"/>
                </a:solidFill>
                <a:latin typeface="Times New Roman" panose="02020603050405020304" pitchFamily="18" charset="0"/>
                <a:cs typeface="Calibri" panose="020F0502020204030204" pitchFamily="34" charset="0"/>
              </a:rPr>
              <a:t>app.R</a:t>
            </a:r>
            <a:r>
              <a:rPr lang="zh-CN" altLang="en-US" sz="2800" dirty="0">
                <a:solidFill>
                  <a:srgbClr val="333333"/>
                </a:solidFill>
                <a:latin typeface="Times New Roman" panose="02020603050405020304" pitchFamily="18" charset="0"/>
                <a:cs typeface="Calibri" panose="020F0502020204030204" pitchFamily="34" charset="0"/>
              </a:rPr>
              <a:t>文件来创建一个</a:t>
            </a:r>
            <a:r>
              <a:rPr lang="en-US" altLang="zh-CN" sz="2800" dirty="0">
                <a:solidFill>
                  <a:srgbClr val="333333"/>
                </a:solidFill>
                <a:latin typeface="Times New Roman" panose="02020603050405020304" pitchFamily="18" charset="0"/>
                <a:cs typeface="Calibri" panose="020F0502020204030204" pitchFamily="34" charset="0"/>
              </a:rPr>
              <a:t>Shiny</a:t>
            </a:r>
            <a:r>
              <a:rPr lang="zh-CN" altLang="en-US" sz="2800" dirty="0">
                <a:solidFill>
                  <a:srgbClr val="333333"/>
                </a:solidFill>
                <a:latin typeface="Times New Roman" panose="02020603050405020304" pitchFamily="18" charset="0"/>
                <a:cs typeface="Calibri" panose="020F0502020204030204" pitchFamily="34" charset="0"/>
              </a:rPr>
              <a:t>应用程序。建议每个应用程序都位于自己的唯一目录中。</a:t>
            </a:r>
            <a:endParaRPr lang="en-US" altLang="zh-CN" sz="2800" dirty="0">
              <a:solidFill>
                <a:srgbClr val="333333"/>
              </a:solidFill>
              <a:latin typeface="Times New Roman" panose="02020603050405020304" pitchFamily="18" charset="0"/>
              <a:cs typeface="Calibri" panose="020F0502020204030204" pitchFamily="34" charset="0"/>
            </a:endParaRPr>
          </a:p>
          <a:p>
            <a:pPr eaLnBrk="1" hangingPunct="1">
              <a:spcBef>
                <a:spcPts val="100"/>
              </a:spcBef>
              <a:buFont typeface="Courier New" panose="02070309020205020404" pitchFamily="49" charset="0"/>
              <a:buChar char="o"/>
            </a:pPr>
            <a:endParaRPr lang="en-US" altLang="zh-CN" sz="2800" dirty="0">
              <a:solidFill>
                <a:srgbClr val="333333"/>
              </a:solidFill>
              <a:latin typeface="Times New Roman" panose="02020603050405020304" pitchFamily="18" charset="0"/>
              <a:cs typeface="Calibri" panose="020F0502020204030204" pitchFamily="34" charset="0"/>
            </a:endParaRPr>
          </a:p>
          <a:p>
            <a:pPr eaLnBrk="1" hangingPunct="1">
              <a:spcBef>
                <a:spcPts val="100"/>
              </a:spcBef>
              <a:buFont typeface="Courier New" panose="02070309020205020404" pitchFamily="49" charset="0"/>
              <a:buChar char="o"/>
            </a:pPr>
            <a:r>
              <a:rPr lang="zh-CN" altLang="en-US" sz="2800" dirty="0">
                <a:solidFill>
                  <a:srgbClr val="333333"/>
                </a:solidFill>
                <a:latin typeface="Times New Roman" panose="02020603050405020304" pitchFamily="18" charset="0"/>
                <a:cs typeface="Calibri" panose="020F0502020204030204" pitchFamily="34" charset="0"/>
              </a:rPr>
              <a:t>你可以通过将其目录的名称提供给函数</a:t>
            </a:r>
            <a:r>
              <a:rPr lang="en-US" altLang="zh-CN" sz="2800" dirty="0" err="1">
                <a:solidFill>
                  <a:srgbClr val="333333"/>
                </a:solidFill>
                <a:latin typeface="Times New Roman" panose="02020603050405020304" pitchFamily="18" charset="0"/>
                <a:cs typeface="Calibri" panose="020F0502020204030204" pitchFamily="34" charset="0"/>
              </a:rPr>
              <a:t>runApp</a:t>
            </a:r>
            <a:r>
              <a:rPr lang="zh-CN" altLang="en-US" sz="2800" dirty="0">
                <a:solidFill>
                  <a:srgbClr val="333333"/>
                </a:solidFill>
                <a:latin typeface="Times New Roman" panose="02020603050405020304" pitchFamily="18" charset="0"/>
                <a:cs typeface="Calibri" panose="020F0502020204030204" pitchFamily="34" charset="0"/>
              </a:rPr>
              <a:t>运行一个</a:t>
            </a:r>
            <a:r>
              <a:rPr lang="en-US" altLang="zh-CN" sz="2800" dirty="0">
                <a:solidFill>
                  <a:srgbClr val="333333"/>
                </a:solidFill>
                <a:latin typeface="Times New Roman" panose="02020603050405020304" pitchFamily="18" charset="0"/>
                <a:cs typeface="Calibri" panose="020F0502020204030204" pitchFamily="34" charset="0"/>
              </a:rPr>
              <a:t>Shiny</a:t>
            </a:r>
            <a:r>
              <a:rPr lang="zh-CN" altLang="en-US" sz="2800" dirty="0">
                <a:solidFill>
                  <a:srgbClr val="333333"/>
                </a:solidFill>
                <a:latin typeface="Times New Roman" panose="02020603050405020304" pitchFamily="18" charset="0"/>
                <a:cs typeface="Calibri" panose="020F0502020204030204" pitchFamily="34" charset="0"/>
              </a:rPr>
              <a:t>应用程序，如果你的</a:t>
            </a:r>
            <a:r>
              <a:rPr lang="en-US" altLang="zh-CN" sz="2800" dirty="0">
                <a:solidFill>
                  <a:srgbClr val="333333"/>
                </a:solidFill>
                <a:latin typeface="Times New Roman" panose="02020603050405020304" pitchFamily="18" charset="0"/>
                <a:cs typeface="Calibri" panose="020F0502020204030204" pitchFamily="34" charset="0"/>
              </a:rPr>
              <a:t>Shiny</a:t>
            </a:r>
            <a:r>
              <a:rPr lang="zh-CN" altLang="en-US" sz="2800" dirty="0">
                <a:solidFill>
                  <a:srgbClr val="333333"/>
                </a:solidFill>
                <a:latin typeface="Times New Roman" panose="02020603050405020304" pitchFamily="18" charset="0"/>
                <a:cs typeface="Calibri" panose="020F0502020204030204" pitchFamily="34" charset="0"/>
              </a:rPr>
              <a:t>应用程序位于名为“</a:t>
            </a:r>
            <a:r>
              <a:rPr lang="en-US" altLang="zh-CN" sz="2800" dirty="0" err="1">
                <a:solidFill>
                  <a:srgbClr val="333333"/>
                </a:solidFill>
                <a:latin typeface="Times New Roman" panose="02020603050405020304" pitchFamily="18" charset="0"/>
                <a:cs typeface="Calibri" panose="020F0502020204030204" pitchFamily="34" charset="0"/>
              </a:rPr>
              <a:t>my_app</a:t>
            </a:r>
            <a:r>
              <a:rPr lang="zh-CN" altLang="en-US" sz="2800" dirty="0">
                <a:solidFill>
                  <a:srgbClr val="333333"/>
                </a:solidFill>
                <a:latin typeface="Times New Roman" panose="02020603050405020304" pitchFamily="18" charset="0"/>
                <a:cs typeface="Calibri" panose="020F0502020204030204" pitchFamily="34" charset="0"/>
              </a:rPr>
              <a:t>”的目录中，请使用以下代码运行它：</a:t>
            </a:r>
            <a:endParaRPr lang="zh-CN" altLang="zh-CN" sz="2800" dirty="0">
              <a:latin typeface="Times New Roman" panose="02020603050405020304" pitchFamily="18" charset="0"/>
              <a:ea typeface="宋体" panose="02010600030101010101" pitchFamily="2" charset="-122"/>
              <a:cs typeface="Calibri" panose="020F050202020403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38" y="293688"/>
            <a:ext cx="3792537" cy="757237"/>
          </a:xfrm>
        </p:spPr>
        <p:txBody>
          <a:bodyPr wrap="square" lIns="0" tIns="12700" rIns="0" bIns="0">
            <a:spAutoFit/>
          </a:bodyPr>
          <a:lstStyle/>
          <a:p>
            <a:pPr marL="12700" fontAlgn="auto">
              <a:lnSpc>
                <a:spcPct val="100000"/>
              </a:lnSpc>
              <a:spcBef>
                <a:spcPts val="100"/>
              </a:spcBef>
              <a:spcAft>
                <a:spcPts val="0"/>
              </a:spcAft>
              <a:defRPr/>
            </a:pPr>
            <a:r>
              <a:rPr lang="en-US" spc="-55">
                <a:solidFill>
                  <a:schemeClr val="tx1">
                    <a:lumMod val="75000"/>
                    <a:lumOff val="25000"/>
                  </a:schemeClr>
                </a:solidFill>
              </a:rPr>
              <a:t>ui.r</a:t>
            </a:r>
            <a:r>
              <a:rPr lang="zh-CN" altLang="en-US" spc="-55">
                <a:solidFill>
                  <a:schemeClr val="tx1">
                    <a:lumMod val="75000"/>
                    <a:lumOff val="25000"/>
                  </a:schemeClr>
                </a:solidFill>
              </a:rPr>
              <a:t>的结构</a:t>
            </a:r>
            <a:endParaRPr spc="-40" dirty="0">
              <a:solidFill>
                <a:schemeClr val="tx1">
                  <a:lumMod val="75000"/>
                  <a:lumOff val="25000"/>
                </a:schemeClr>
              </a:solidFill>
            </a:endParaRPr>
          </a:p>
        </p:txBody>
      </p:sp>
      <p:sp>
        <p:nvSpPr>
          <p:cNvPr id="88067" name="object 3"/>
          <p:cNvSpPr>
            <a:spLocks noChangeArrowheads="1"/>
          </p:cNvSpPr>
          <p:nvPr/>
        </p:nvSpPr>
        <p:spPr bwMode="auto">
          <a:xfrm>
            <a:off x="3536950" y="1241425"/>
            <a:ext cx="5176838" cy="50593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38" y="293688"/>
            <a:ext cx="5475287" cy="757237"/>
          </a:xfrm>
        </p:spPr>
        <p:txBody>
          <a:bodyPr wrap="square" lIns="0" tIns="12700" rIns="0" bIns="0">
            <a:spAutoFit/>
          </a:bodyPr>
          <a:lstStyle/>
          <a:p>
            <a:pPr marL="12700" fontAlgn="auto">
              <a:lnSpc>
                <a:spcPct val="100000"/>
              </a:lnSpc>
              <a:spcBef>
                <a:spcPts val="100"/>
              </a:spcBef>
              <a:spcAft>
                <a:spcPts val="0"/>
              </a:spcAft>
              <a:defRPr/>
            </a:pPr>
            <a:r>
              <a:rPr lang="zh-CN" altLang="en-US" spc="-55">
                <a:solidFill>
                  <a:schemeClr val="tx1">
                    <a:lumMod val="75000"/>
                    <a:lumOff val="25000"/>
                  </a:schemeClr>
                </a:solidFill>
              </a:rPr>
              <a:t>服务器的结构</a:t>
            </a:r>
            <a:endParaRPr spc="-40" dirty="0">
              <a:solidFill>
                <a:schemeClr val="tx1">
                  <a:lumMod val="75000"/>
                  <a:lumOff val="25000"/>
                </a:schemeClr>
              </a:solidFill>
            </a:endParaRPr>
          </a:p>
        </p:txBody>
      </p:sp>
      <p:sp>
        <p:nvSpPr>
          <p:cNvPr id="3" name="object 3"/>
          <p:cNvSpPr txBox="1"/>
          <p:nvPr/>
        </p:nvSpPr>
        <p:spPr>
          <a:xfrm>
            <a:off x="1084263" y="1073150"/>
            <a:ext cx="8626475" cy="1737014"/>
          </a:xfrm>
          <a:prstGeom prst="rect">
            <a:avLst/>
          </a:prstGeom>
        </p:spPr>
        <p:txBody>
          <a:bodyPr lIns="0" tIns="147955"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ts val="1165"/>
              </a:spcBef>
            </a:pPr>
            <a:r>
              <a:rPr lang="en-US" altLang="zh-CN" sz="2800" spc="-5" dirty="0">
                <a:solidFill>
                  <a:srgbClr val="1CACE3"/>
                </a:solidFill>
                <a:latin typeface="Courier New"/>
                <a:cs typeface="Courier New"/>
              </a:rPr>
              <a:t>o</a:t>
            </a:r>
            <a:r>
              <a:rPr lang="zh-CN" altLang="en-US" sz="2800" spc="-10" dirty="0">
                <a:solidFill>
                  <a:srgbClr val="404040"/>
                </a:solidFill>
                <a:latin typeface="Calibri"/>
                <a:cs typeface="Calibri"/>
              </a:rPr>
              <a:t>输入包括所有逻辑功能</a:t>
            </a:r>
            <a:r>
              <a:rPr lang="en-US" altLang="zh-CN" sz="2800" spc="-10" dirty="0">
                <a:solidFill>
                  <a:srgbClr val="404040"/>
                </a:solidFill>
                <a:latin typeface="Calibri"/>
                <a:cs typeface="Calibri"/>
              </a:rPr>
              <a:t>/</a:t>
            </a:r>
            <a:r>
              <a:rPr lang="zh-CN" altLang="en-US" sz="2800" spc="-10" dirty="0">
                <a:solidFill>
                  <a:srgbClr val="404040"/>
                </a:solidFill>
                <a:latin typeface="Calibri"/>
                <a:cs typeface="Calibri"/>
              </a:rPr>
              <a:t>计算</a:t>
            </a:r>
            <a:endParaRPr lang="en-US" altLang="zh-CN" sz="2800" dirty="0">
              <a:latin typeface="Calibri"/>
              <a:cs typeface="Calibri"/>
            </a:endParaRPr>
          </a:p>
          <a:p>
            <a:pPr>
              <a:spcBef>
                <a:spcPts val="1070"/>
              </a:spcBef>
            </a:pPr>
            <a:r>
              <a:rPr lang="en-US" altLang="zh-CN" sz="2800" spc="-5" dirty="0">
                <a:solidFill>
                  <a:srgbClr val="1CACE3"/>
                </a:solidFill>
                <a:latin typeface="Courier New"/>
                <a:cs typeface="Courier New"/>
              </a:rPr>
              <a:t>o</a:t>
            </a:r>
            <a:r>
              <a:rPr lang="zh-CN" altLang="en-US" sz="2800" spc="-10" dirty="0">
                <a:solidFill>
                  <a:srgbClr val="404040"/>
                </a:solidFill>
                <a:latin typeface="Calibri"/>
                <a:cs typeface="Calibri"/>
              </a:rPr>
              <a:t>其他输出显示在主面板中。</a:t>
            </a:r>
            <a:endParaRPr lang="en-US" altLang="zh-CN" sz="2800" dirty="0">
              <a:latin typeface="Calibri"/>
              <a:cs typeface="Calibri"/>
            </a:endParaRPr>
          </a:p>
          <a:p>
            <a:pPr eaLnBrk="1" hangingPunct="1">
              <a:spcBef>
                <a:spcPts val="1163"/>
              </a:spcBef>
            </a:pPr>
            <a:endParaRPr lang="zh-CN" altLang="zh-CN" sz="2800" dirty="0">
              <a:ea typeface="Calibri" panose="020F0502020204030204" pitchFamily="34" charset="0"/>
              <a:cs typeface="Calibri" panose="020F0502020204030204" pitchFamily="34" charset="0"/>
            </a:endParaRPr>
          </a:p>
        </p:txBody>
      </p:sp>
      <p:sp>
        <p:nvSpPr>
          <p:cNvPr id="89092" name="object 4"/>
          <p:cNvSpPr>
            <a:spLocks noChangeArrowheads="1"/>
          </p:cNvSpPr>
          <p:nvPr/>
        </p:nvSpPr>
        <p:spPr bwMode="auto">
          <a:xfrm>
            <a:off x="4308475" y="2778125"/>
            <a:ext cx="2781300" cy="26955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另一种创建</a:t>
            </a:r>
            <a:r>
              <a:rPr lang="en-US" altLang="zh-CN" dirty="0">
                <a:solidFill>
                  <a:schemeClr val="tx1">
                    <a:lumMod val="75000"/>
                    <a:lumOff val="25000"/>
                  </a:schemeClr>
                </a:solidFill>
              </a:rPr>
              <a:t>Shiny</a:t>
            </a:r>
            <a:r>
              <a:rPr lang="zh-CN" altLang="en-US" dirty="0">
                <a:solidFill>
                  <a:schemeClr val="tx1">
                    <a:lumMod val="75000"/>
                    <a:lumOff val="25000"/>
                  </a:schemeClr>
                </a:solidFill>
              </a:rPr>
              <a:t>库的方法</a:t>
            </a:r>
          </a:p>
        </p:txBody>
      </p:sp>
      <p:sp>
        <p:nvSpPr>
          <p:cNvPr id="90115" name="object 36"/>
          <p:cNvSpPr>
            <a:spLocks noChangeArrowheads="1"/>
          </p:cNvSpPr>
          <p:nvPr/>
        </p:nvSpPr>
        <p:spPr bwMode="auto">
          <a:xfrm>
            <a:off x="1524000" y="1524000"/>
            <a:ext cx="8077200" cy="3505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
        <p:nvSpPr>
          <p:cNvPr id="5" name="object 37"/>
          <p:cNvSpPr txBox="1"/>
          <p:nvPr/>
        </p:nvSpPr>
        <p:spPr>
          <a:xfrm>
            <a:off x="3048000" y="5257800"/>
            <a:ext cx="5618163" cy="180975"/>
          </a:xfrm>
          <a:prstGeom prst="rect">
            <a:avLst/>
          </a:prstGeom>
        </p:spPr>
        <p:txBody>
          <a:bodyPr lIns="0" tIns="12065" rIns="0" bIns="0">
            <a:spAutoFit/>
          </a:bodyPr>
          <a:lstStyle/>
          <a:p>
            <a:pPr marL="12700" eaLnBrk="1" fontAlgn="auto" hangingPunct="1">
              <a:spcBef>
                <a:spcPts val="95"/>
              </a:spcBef>
              <a:spcAft>
                <a:spcPts val="0"/>
              </a:spcAft>
              <a:defRPr/>
            </a:pPr>
            <a:r>
              <a:rPr lang="en-US" altLang="zh-CN" sz="1100" spc="85">
                <a:latin typeface="+mn-lt"/>
                <a:cs typeface="PMingLiU"/>
              </a:rPr>
              <a:t>http://littlectuary.github.io/blog/Web-application-framework-with-shinn/</a:t>
            </a:r>
            <a:endParaRPr lang="en-US" altLang="zh-CN" sz="1100" dirty="0">
              <a:latin typeface="+mn-lt"/>
              <a:cs typeface="PMingLiU"/>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p:cNvPicPr>
            <a:picLocks noChangeAspect="1"/>
          </p:cNvPicPr>
          <p:nvPr/>
        </p:nvPicPr>
        <p:blipFill>
          <a:blip r:embed="rId3">
            <a:extLst>
              <a:ext uri="{28A0092B-C50C-407E-A947-70E740481C1C}">
                <a14:useLocalDpi xmlns:a14="http://schemas.microsoft.com/office/drawing/2010/main" val="0"/>
              </a:ext>
            </a:extLst>
          </a:blip>
          <a:srcRect b="30714"/>
          <a:stretch>
            <a:fillRect/>
          </a:stretch>
        </p:blipFill>
        <p:spPr bwMode="auto">
          <a:xfrm>
            <a:off x="0" y="0"/>
            <a:ext cx="12192000" cy="63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另一种创建</a:t>
            </a:r>
            <a:r>
              <a:rPr lang="en-US" altLang="zh-CN" dirty="0">
                <a:solidFill>
                  <a:schemeClr val="tx1">
                    <a:lumMod val="75000"/>
                    <a:lumOff val="25000"/>
                  </a:schemeClr>
                </a:solidFill>
              </a:rPr>
              <a:t>Shiny</a:t>
            </a:r>
            <a:r>
              <a:rPr lang="zh-CN" altLang="en-US" dirty="0">
                <a:solidFill>
                  <a:schemeClr val="tx1">
                    <a:lumMod val="75000"/>
                    <a:lumOff val="25000"/>
                  </a:schemeClr>
                </a:solidFill>
              </a:rPr>
              <a:t>库的方法</a:t>
            </a:r>
          </a:p>
        </p:txBody>
      </p:sp>
      <p:sp>
        <p:nvSpPr>
          <p:cNvPr id="91139" name="object 36"/>
          <p:cNvSpPr>
            <a:spLocks noChangeArrowheads="1"/>
          </p:cNvSpPr>
          <p:nvPr/>
        </p:nvSpPr>
        <p:spPr bwMode="auto">
          <a:xfrm>
            <a:off x="2057400" y="1962150"/>
            <a:ext cx="2819400" cy="19240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
        <p:nvSpPr>
          <p:cNvPr id="91140" name="object 37"/>
          <p:cNvSpPr>
            <a:spLocks noChangeArrowheads="1"/>
          </p:cNvSpPr>
          <p:nvPr/>
        </p:nvSpPr>
        <p:spPr bwMode="auto">
          <a:xfrm>
            <a:off x="6553200" y="1962150"/>
            <a:ext cx="4038600" cy="19240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
        <p:nvSpPr>
          <p:cNvPr id="91141" name="object 38"/>
          <p:cNvSpPr>
            <a:spLocks noChangeArrowheads="1"/>
          </p:cNvSpPr>
          <p:nvPr/>
        </p:nvSpPr>
        <p:spPr bwMode="auto">
          <a:xfrm>
            <a:off x="5257800" y="4724400"/>
            <a:ext cx="1905000" cy="6858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38" y="293688"/>
            <a:ext cx="7154862" cy="757237"/>
          </a:xfrm>
        </p:spPr>
        <p:txBody>
          <a:bodyPr wrap="square" lIns="0" tIns="12700" rIns="0" bIns="0">
            <a:spAutoFit/>
          </a:bodyPr>
          <a:lstStyle/>
          <a:p>
            <a:pPr marL="12700" fontAlgn="auto">
              <a:lnSpc>
                <a:spcPct val="100000"/>
              </a:lnSpc>
              <a:spcBef>
                <a:spcPts val="100"/>
              </a:spcBef>
              <a:spcAft>
                <a:spcPts val="0"/>
              </a:spcAft>
              <a:defRPr/>
            </a:pPr>
            <a:r>
              <a:rPr lang="zh-CN" altLang="en-US" spc="-40" dirty="0">
                <a:solidFill>
                  <a:schemeClr val="tx1">
                    <a:lumMod val="75000"/>
                    <a:lumOff val="25000"/>
                  </a:schemeClr>
                </a:solidFill>
              </a:rPr>
              <a:t>运行</a:t>
            </a:r>
            <a:r>
              <a:rPr lang="en-US" altLang="zh-CN" spc="-40" dirty="0">
                <a:solidFill>
                  <a:schemeClr val="tx1">
                    <a:lumMod val="75000"/>
                    <a:lumOff val="25000"/>
                  </a:schemeClr>
                </a:solidFill>
              </a:rPr>
              <a:t>Shiny</a:t>
            </a:r>
            <a:r>
              <a:rPr lang="zh-CN" altLang="en-US" spc="-40" dirty="0">
                <a:solidFill>
                  <a:schemeClr val="tx1">
                    <a:lumMod val="75000"/>
                    <a:lumOff val="25000"/>
                  </a:schemeClr>
                </a:solidFill>
              </a:rPr>
              <a:t>应用程序</a:t>
            </a:r>
            <a:endParaRPr spc="-60" dirty="0">
              <a:solidFill>
                <a:schemeClr val="tx1">
                  <a:lumMod val="75000"/>
                  <a:lumOff val="25000"/>
                </a:schemeClr>
              </a:solidFill>
            </a:endParaRPr>
          </a:p>
        </p:txBody>
      </p:sp>
      <p:sp>
        <p:nvSpPr>
          <p:cNvPr id="3" name="object 3"/>
          <p:cNvSpPr txBox="1"/>
          <p:nvPr/>
        </p:nvSpPr>
        <p:spPr>
          <a:xfrm>
            <a:off x="1084263" y="1190625"/>
            <a:ext cx="9599612" cy="3897221"/>
          </a:xfrm>
          <a:prstGeom prst="rect">
            <a:avLst/>
          </a:prstGeom>
        </p:spPr>
        <p:txBody>
          <a:bodyPr lIns="0" tIns="74295" rIns="0" bIns="0">
            <a:spAutoFit/>
          </a:bodyPr>
          <a:lstStyle>
            <a:lvl1pPr marL="103188" indent="-90488">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103505" marR="5080" indent="-91440">
              <a:lnSpc>
                <a:spcPts val="3890"/>
              </a:lnSpc>
              <a:spcBef>
                <a:spcPts val="600"/>
              </a:spcBef>
            </a:pPr>
            <a:r>
              <a:rPr lang="en-US" altLang="zh-CN" sz="3600" spc="-20" dirty="0">
                <a:solidFill>
                  <a:srgbClr val="1CACE3"/>
                </a:solidFill>
                <a:latin typeface="Courier New"/>
                <a:cs typeface="Courier New"/>
              </a:rPr>
              <a:t>o</a:t>
            </a:r>
            <a:r>
              <a:rPr lang="zh-CN" altLang="en-US" sz="3600" spc="-5" dirty="0">
                <a:solidFill>
                  <a:srgbClr val="404040"/>
                </a:solidFill>
                <a:latin typeface="Calibri"/>
                <a:cs typeface="Calibri"/>
              </a:rPr>
              <a:t>将</a:t>
            </a:r>
            <a:r>
              <a:rPr lang="en-US" altLang="zh-CN" sz="3600" spc="-5" dirty="0" err="1">
                <a:solidFill>
                  <a:srgbClr val="404040"/>
                </a:solidFill>
                <a:latin typeface="Calibri"/>
                <a:cs typeface="Calibri"/>
              </a:rPr>
              <a:t>ui.r</a:t>
            </a:r>
            <a:r>
              <a:rPr lang="zh-CN" altLang="en-US" sz="3600" spc="-5" dirty="0">
                <a:solidFill>
                  <a:srgbClr val="404040"/>
                </a:solidFill>
                <a:latin typeface="Calibri"/>
                <a:cs typeface="Calibri"/>
              </a:rPr>
              <a:t>和</a:t>
            </a:r>
            <a:r>
              <a:rPr lang="en-US" altLang="zh-CN" sz="3600" spc="-5" dirty="0" err="1">
                <a:solidFill>
                  <a:srgbClr val="404040"/>
                </a:solidFill>
                <a:latin typeface="Calibri"/>
                <a:cs typeface="Calibri"/>
              </a:rPr>
              <a:t>server.r</a:t>
            </a:r>
            <a:r>
              <a:rPr lang="zh-CN" altLang="en-US" sz="3600" spc="-5" dirty="0">
                <a:solidFill>
                  <a:srgbClr val="404040"/>
                </a:solidFill>
                <a:latin typeface="Calibri"/>
                <a:cs typeface="Calibri"/>
              </a:rPr>
              <a:t>的文件都保存在</a:t>
            </a:r>
            <a:r>
              <a:rPr lang="en-US" altLang="zh-CN" sz="3600" spc="-5" dirty="0">
                <a:solidFill>
                  <a:srgbClr val="404040"/>
                </a:solidFill>
                <a:latin typeface="Calibri"/>
                <a:cs typeface="Calibri"/>
              </a:rPr>
              <a:t>r</a:t>
            </a:r>
            <a:r>
              <a:rPr lang="zh-CN" altLang="en-US" sz="3600" spc="-5" dirty="0">
                <a:solidFill>
                  <a:srgbClr val="404040"/>
                </a:solidFill>
                <a:latin typeface="Calibri"/>
                <a:cs typeface="Calibri"/>
              </a:rPr>
              <a:t>工作目录（或任何其他文件夹）中</a:t>
            </a:r>
            <a:endParaRPr lang="en-US" altLang="zh-CN" sz="3600" spc="-5" dirty="0">
              <a:solidFill>
                <a:srgbClr val="404040"/>
              </a:solidFill>
              <a:latin typeface="Calibri"/>
              <a:cs typeface="Calibri"/>
            </a:endParaRPr>
          </a:p>
          <a:p>
            <a:pPr marL="103505" marR="5080" indent="-91440">
              <a:lnSpc>
                <a:spcPts val="3890"/>
              </a:lnSpc>
              <a:spcBef>
                <a:spcPts val="600"/>
              </a:spcBef>
            </a:pPr>
            <a:r>
              <a:rPr lang="en-US" altLang="zh-CN" sz="3600" dirty="0">
                <a:solidFill>
                  <a:srgbClr val="1CACE3"/>
                </a:solidFill>
                <a:latin typeface="Courier New"/>
                <a:cs typeface="Courier New"/>
              </a:rPr>
              <a:t>o</a:t>
            </a:r>
            <a:r>
              <a:rPr lang="zh-CN" altLang="en-US" sz="3600" spc="-5" dirty="0">
                <a:solidFill>
                  <a:srgbClr val="404040"/>
                </a:solidFill>
                <a:latin typeface="Calibri"/>
                <a:cs typeface="Calibri"/>
              </a:rPr>
              <a:t>使用</a:t>
            </a:r>
            <a:r>
              <a:rPr lang="en-US" altLang="zh-CN" sz="3600" spc="-5" dirty="0" err="1">
                <a:solidFill>
                  <a:srgbClr val="404040"/>
                </a:solidFill>
                <a:latin typeface="Calibri"/>
                <a:cs typeface="Calibri"/>
              </a:rPr>
              <a:t>runApp</a:t>
            </a:r>
            <a:r>
              <a:rPr lang="zh-CN" altLang="en-US" sz="3600" spc="-5" dirty="0">
                <a:solidFill>
                  <a:srgbClr val="404040"/>
                </a:solidFill>
                <a:latin typeface="Calibri"/>
                <a:cs typeface="Calibri"/>
              </a:rPr>
              <a:t>（）命令（指定文件夹名）在本地系统中运行应用程序。</a:t>
            </a:r>
            <a:endParaRPr lang="en-US" altLang="zh-CN" sz="3600" spc="-5" dirty="0">
              <a:solidFill>
                <a:srgbClr val="404040"/>
              </a:solidFill>
              <a:latin typeface="Calibri"/>
              <a:cs typeface="Calibri"/>
            </a:endParaRPr>
          </a:p>
          <a:p>
            <a:pPr marL="103505" marR="5080" indent="-91440">
              <a:lnSpc>
                <a:spcPts val="3890"/>
              </a:lnSpc>
              <a:spcBef>
                <a:spcPts val="600"/>
              </a:spcBef>
            </a:pPr>
            <a:r>
              <a:rPr lang="en-US" altLang="zh-CN" sz="3600" spc="-70" dirty="0">
                <a:solidFill>
                  <a:srgbClr val="1CACE3"/>
                </a:solidFill>
                <a:latin typeface="Courier New"/>
                <a:cs typeface="Courier New"/>
              </a:rPr>
              <a:t>o</a:t>
            </a:r>
            <a:r>
              <a:rPr lang="zh-CN" altLang="en-US" sz="3600" spc="-5" dirty="0">
                <a:solidFill>
                  <a:srgbClr val="404040"/>
                </a:solidFill>
                <a:latin typeface="Calibri"/>
                <a:cs typeface="Calibri"/>
              </a:rPr>
              <a:t>也可以从</a:t>
            </a:r>
            <a:r>
              <a:rPr lang="en-US" altLang="zh-CN" sz="3600" spc="-5" dirty="0" err="1">
                <a:solidFill>
                  <a:srgbClr val="404040"/>
                </a:solidFill>
                <a:latin typeface="Calibri"/>
                <a:cs typeface="Calibri"/>
              </a:rPr>
              <a:t>Rstudio</a:t>
            </a:r>
            <a:r>
              <a:rPr lang="zh-CN" altLang="en-US" sz="3600" spc="-5" dirty="0">
                <a:solidFill>
                  <a:srgbClr val="404040"/>
                </a:solidFill>
                <a:latin typeface="Calibri"/>
                <a:cs typeface="Calibri"/>
              </a:rPr>
              <a:t>运行应用程序。 </a:t>
            </a:r>
            <a:endParaRPr lang="en-US" altLang="zh-CN" sz="3600" spc="-5" dirty="0">
              <a:solidFill>
                <a:srgbClr val="404040"/>
              </a:solidFill>
              <a:latin typeface="Calibri"/>
              <a:cs typeface="Calibri"/>
            </a:endParaRPr>
          </a:p>
          <a:p>
            <a:pPr marL="103505" marR="5080" indent="-91440">
              <a:lnSpc>
                <a:spcPts val="3890"/>
              </a:lnSpc>
              <a:spcBef>
                <a:spcPts val="600"/>
              </a:spcBef>
            </a:pPr>
            <a:r>
              <a:rPr lang="en-US" altLang="zh-CN" sz="3600" spc="-5" dirty="0">
                <a:solidFill>
                  <a:srgbClr val="1CACE3"/>
                </a:solidFill>
                <a:latin typeface="Courier New"/>
                <a:cs typeface="Courier New"/>
              </a:rPr>
              <a:t>o</a:t>
            </a:r>
            <a:r>
              <a:rPr lang="zh-CN" altLang="en-US" sz="3600" spc="-5" dirty="0">
                <a:solidFill>
                  <a:srgbClr val="404040"/>
                </a:solidFill>
                <a:latin typeface="Calibri"/>
                <a:cs typeface="Calibri"/>
              </a:rPr>
              <a:t>应用程序也可以在浏览器中运行。 </a:t>
            </a:r>
            <a:endParaRPr lang="en-US" altLang="zh-CN" sz="3600" dirty="0">
              <a:solidFill>
                <a:srgbClr val="1CACE3"/>
              </a:solidFill>
              <a:latin typeface="Courier New" panose="02070309020205020404" pitchFamily="49" charset="0"/>
              <a:cs typeface="Courier New" panose="02070309020205020404" pitchFamily="49" charset="0"/>
            </a:endParaRPr>
          </a:p>
          <a:p>
            <a:pPr>
              <a:lnSpc>
                <a:spcPts val="3888"/>
              </a:lnSpc>
              <a:spcBef>
                <a:spcPts val="588"/>
              </a:spcBef>
            </a:pPr>
            <a:endParaRPr lang="zh-CN" altLang="zh-CN" sz="3600" spc="-5" dirty="0">
              <a:solidFill>
                <a:srgbClr val="404040"/>
              </a:solidFill>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38" y="293688"/>
            <a:ext cx="2052637" cy="757237"/>
          </a:xfrm>
        </p:spPr>
        <p:txBody>
          <a:bodyPr wrap="square" lIns="0" tIns="12700" rIns="0" bIns="0">
            <a:spAutoFit/>
          </a:bodyPr>
          <a:lstStyle/>
          <a:p>
            <a:pPr marL="12700" fontAlgn="auto">
              <a:lnSpc>
                <a:spcPct val="100000"/>
              </a:lnSpc>
              <a:spcBef>
                <a:spcPts val="100"/>
              </a:spcBef>
              <a:spcAft>
                <a:spcPts val="0"/>
              </a:spcAft>
              <a:defRPr/>
            </a:pPr>
            <a:r>
              <a:rPr lang="zh-CN" altLang="en-US" spc="-60">
                <a:solidFill>
                  <a:schemeClr val="tx1">
                    <a:lumMod val="75000"/>
                    <a:lumOff val="25000"/>
                  </a:schemeClr>
                </a:solidFill>
              </a:rPr>
              <a:t>例子</a:t>
            </a:r>
            <a:endParaRPr spc="-60" dirty="0">
              <a:solidFill>
                <a:schemeClr val="tx1">
                  <a:lumMod val="75000"/>
                  <a:lumOff val="25000"/>
                </a:schemeClr>
              </a:solidFill>
            </a:endParaRPr>
          </a:p>
        </p:txBody>
      </p:sp>
      <p:sp>
        <p:nvSpPr>
          <p:cNvPr id="93187" name="object 3"/>
          <p:cNvSpPr>
            <a:spLocks noChangeArrowheads="1"/>
          </p:cNvSpPr>
          <p:nvPr/>
        </p:nvSpPr>
        <p:spPr bwMode="auto">
          <a:xfrm>
            <a:off x="2651125" y="1624013"/>
            <a:ext cx="6950075" cy="45862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部署方案</a:t>
            </a:r>
          </a:p>
        </p:txBody>
      </p:sp>
      <p:sp>
        <p:nvSpPr>
          <p:cNvPr id="3" name="文本占位符 2"/>
          <p:cNvSpPr>
            <a:spLocks noGrp="1"/>
          </p:cNvSpPr>
          <p:nvPr>
            <p:ph type="body" idx="1"/>
          </p:nvPr>
        </p:nvSpPr>
        <p:spPr/>
        <p:txBody>
          <a:bodyPr rtlCol="0">
            <a:normAutofit/>
          </a:bodyPr>
          <a:lstStyle/>
          <a:p>
            <a:pPr marL="514350" indent="-514350">
              <a:buFont typeface="+mj-lt"/>
              <a:buAutoNum type="arabicPeriod"/>
            </a:pPr>
            <a:r>
              <a:rPr lang="zh-CN" altLang="en-US" dirty="0">
                <a:solidFill>
                  <a:schemeClr val="tx1"/>
                </a:solidFill>
                <a:highlight>
                  <a:srgbClr val="FFFF00"/>
                </a:highlight>
              </a:rPr>
              <a:t>共享</a:t>
            </a:r>
            <a:r>
              <a:rPr lang="en-US" altLang="zh-CN" dirty="0" err="1">
                <a:solidFill>
                  <a:schemeClr val="tx1"/>
                </a:solidFill>
                <a:highlight>
                  <a:srgbClr val="FFFF00"/>
                </a:highlight>
              </a:rPr>
              <a:t>server.r</a:t>
            </a:r>
            <a:r>
              <a:rPr lang="en-US" altLang="zh-CN" dirty="0">
                <a:solidFill>
                  <a:schemeClr val="tx1"/>
                </a:solidFill>
                <a:highlight>
                  <a:srgbClr val="FFFF00"/>
                </a:highlight>
              </a:rPr>
              <a:t> and </a:t>
            </a:r>
            <a:r>
              <a:rPr lang="en-US" altLang="zh-CN" dirty="0" err="1">
                <a:solidFill>
                  <a:schemeClr val="tx1"/>
                </a:solidFill>
                <a:highlight>
                  <a:srgbClr val="FFFF00"/>
                </a:highlight>
              </a:rPr>
              <a:t>ui.r</a:t>
            </a:r>
            <a:endParaRPr lang="en-US" altLang="zh-CN" dirty="0">
              <a:solidFill>
                <a:schemeClr val="tx1"/>
              </a:solidFill>
              <a:highlight>
                <a:srgbClr val="FFFF00"/>
              </a:highlight>
            </a:endParaRPr>
          </a:p>
          <a:p>
            <a:pPr marL="514350" indent="-514350">
              <a:buFont typeface="+mj-lt"/>
              <a:buAutoNum type="arabicPeriod"/>
            </a:pPr>
            <a:r>
              <a:rPr lang="zh-CN" altLang="en-US" dirty="0">
                <a:solidFill>
                  <a:schemeClr val="tx1"/>
                </a:solidFill>
                <a:highlight>
                  <a:srgbClr val="FFFF00"/>
                </a:highlight>
              </a:rPr>
              <a:t>以</a:t>
            </a:r>
            <a:r>
              <a:rPr lang="en-US" altLang="zh-CN" dirty="0">
                <a:solidFill>
                  <a:schemeClr val="tx1"/>
                </a:solidFill>
                <a:highlight>
                  <a:srgbClr val="FFFF00"/>
                </a:highlight>
              </a:rPr>
              <a:t>shinyapps.io</a:t>
            </a:r>
            <a:r>
              <a:rPr lang="zh-CN" altLang="en-US">
                <a:solidFill>
                  <a:schemeClr val="tx1"/>
                </a:solidFill>
                <a:highlight>
                  <a:srgbClr val="FFFF00"/>
                </a:highlight>
              </a:rPr>
              <a:t>为主服务器</a:t>
            </a:r>
            <a:endParaRPr lang="en-US" altLang="zh-CN" dirty="0">
              <a:solidFill>
                <a:schemeClr val="tx1"/>
              </a:solidFill>
              <a:highlight>
                <a:srgbClr val="FFFF00"/>
              </a:highlight>
            </a:endParaRPr>
          </a:p>
          <a:p>
            <a:pPr marL="514350" indent="-514350">
              <a:buFont typeface="+mj-lt"/>
              <a:buAutoNum type="arabicPeriod"/>
            </a:pPr>
            <a:r>
              <a:rPr lang="zh-CN" altLang="en-US" dirty="0">
                <a:solidFill>
                  <a:schemeClr val="tx1"/>
                </a:solidFill>
                <a:highlight>
                  <a:srgbClr val="FFFF00"/>
                </a:highlight>
              </a:rPr>
              <a:t>以</a:t>
            </a:r>
            <a:r>
              <a:rPr lang="en-US" altLang="zh-CN" dirty="0">
                <a:solidFill>
                  <a:schemeClr val="tx1"/>
                </a:solidFill>
                <a:highlight>
                  <a:srgbClr val="FFFF00"/>
                </a:highlight>
              </a:rPr>
              <a:t>Shiny server</a:t>
            </a:r>
            <a:r>
              <a:rPr lang="zh-CN" altLang="en-US" dirty="0">
                <a:solidFill>
                  <a:schemeClr val="tx1"/>
                </a:solidFill>
                <a:highlight>
                  <a:srgbClr val="FFFF00"/>
                </a:highlight>
              </a:rPr>
              <a:t>为主服务器</a:t>
            </a:r>
            <a:endParaRPr lang="en-US" altLang="zh-CN" dirty="0">
              <a:solidFill>
                <a:schemeClr val="tx1"/>
              </a:solidFill>
              <a:highlight>
                <a:srgbClr val="FFFF00"/>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使用</a:t>
            </a:r>
            <a:r>
              <a:rPr lang="en-US" altLang="zh-CN" dirty="0">
                <a:solidFill>
                  <a:schemeClr val="tx1">
                    <a:lumMod val="75000"/>
                    <a:lumOff val="25000"/>
                  </a:schemeClr>
                </a:solidFill>
              </a:rPr>
              <a:t>shinyapps.io</a:t>
            </a:r>
            <a:r>
              <a:rPr lang="zh-CN" altLang="en-US" dirty="0">
                <a:solidFill>
                  <a:schemeClr val="tx1">
                    <a:lumMod val="75000"/>
                    <a:lumOff val="25000"/>
                  </a:schemeClr>
                </a:solidFill>
              </a:rPr>
              <a:t>部署</a:t>
            </a:r>
          </a:p>
        </p:txBody>
      </p:sp>
      <p:sp>
        <p:nvSpPr>
          <p:cNvPr id="3" name="文本占位符 2"/>
          <p:cNvSpPr>
            <a:spLocks noGrp="1"/>
          </p:cNvSpPr>
          <p:nvPr>
            <p:ph type="body" idx="1"/>
          </p:nvPr>
        </p:nvSpPr>
        <p:spPr>
          <a:xfrm>
            <a:off x="1084263" y="1208088"/>
            <a:ext cx="10023475" cy="1724025"/>
          </a:xfrm>
        </p:spPr>
        <p:txBody>
          <a:bodyPr rtlCol="0">
            <a:normAutofit/>
          </a:bodyPr>
          <a:lstStyle/>
          <a:p>
            <a:pPr marL="514350" indent="-514350" fontAlgn="auto">
              <a:buFont typeface="+mj-lt"/>
              <a:buAutoNum type="arabicPeriod"/>
              <a:defRPr/>
            </a:pPr>
            <a:r>
              <a:rPr lang="en-US" altLang="zh-CN" dirty="0">
                <a:solidFill>
                  <a:schemeClr val="tx1">
                    <a:lumMod val="75000"/>
                    <a:lumOff val="25000"/>
                  </a:schemeClr>
                </a:solidFill>
                <a:hlinkClick r:id="rId2"/>
              </a:rPr>
              <a:t>www.shinyapps.io</a:t>
            </a:r>
            <a:endParaRPr lang="en-US" altLang="zh-CN" dirty="0">
              <a:solidFill>
                <a:schemeClr val="tx1">
                  <a:lumMod val="75000"/>
                  <a:lumOff val="25000"/>
                </a:schemeClr>
              </a:solidFill>
            </a:endParaRPr>
          </a:p>
          <a:p>
            <a:pPr marL="514350" indent="-514350" fontAlgn="auto">
              <a:buFont typeface="+mj-lt"/>
              <a:buAutoNum type="arabicPeriod"/>
              <a:defRPr/>
            </a:pPr>
            <a:r>
              <a:rPr lang="zh-CN" altLang="en-US" dirty="0">
                <a:solidFill>
                  <a:schemeClr val="tx1">
                    <a:lumMod val="75000"/>
                    <a:lumOff val="25000"/>
                  </a:schemeClr>
                </a:solidFill>
              </a:rPr>
              <a:t>注册一个帐户。</a:t>
            </a:r>
          </a:p>
          <a:p>
            <a:pPr marL="514350" indent="-514350" fontAlgn="auto">
              <a:buFont typeface="+mj-lt"/>
              <a:buAutoNum type="arabicPeriod"/>
              <a:defRPr/>
            </a:pPr>
            <a:r>
              <a:rPr lang="zh-CN" altLang="en-US" dirty="0">
                <a:solidFill>
                  <a:schemeClr val="tx1">
                    <a:lumMod val="75000"/>
                    <a:lumOff val="25000"/>
                  </a:schemeClr>
                </a:solidFill>
              </a:rPr>
              <a:t>在</a:t>
            </a:r>
            <a:r>
              <a:rPr lang="en-US" altLang="zh-CN" dirty="0">
                <a:solidFill>
                  <a:schemeClr val="tx1">
                    <a:lumMod val="75000"/>
                    <a:lumOff val="25000"/>
                  </a:schemeClr>
                </a:solidFill>
              </a:rPr>
              <a:t>RStudio</a:t>
            </a:r>
            <a:r>
              <a:rPr lang="zh-CN" altLang="en-US" dirty="0">
                <a:solidFill>
                  <a:schemeClr val="tx1">
                    <a:lumMod val="75000"/>
                    <a:lumOff val="25000"/>
                  </a:schemeClr>
                </a:solidFill>
              </a:rPr>
              <a:t>中发布应用程序按钮并按照说明操作</a:t>
            </a:r>
          </a:p>
        </p:txBody>
      </p:sp>
      <p:sp>
        <p:nvSpPr>
          <p:cNvPr id="95236" name="object 38"/>
          <p:cNvSpPr>
            <a:spLocks noChangeArrowheads="1"/>
          </p:cNvSpPr>
          <p:nvPr/>
        </p:nvSpPr>
        <p:spPr bwMode="auto">
          <a:xfrm>
            <a:off x="1176338" y="2932113"/>
            <a:ext cx="3167062" cy="15636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object 36"/>
          <p:cNvSpPr>
            <a:spLocks noChangeArrowheads="1"/>
          </p:cNvSpPr>
          <p:nvPr/>
        </p:nvSpPr>
        <p:spPr bwMode="auto">
          <a:xfrm>
            <a:off x="1981200" y="1524000"/>
            <a:ext cx="7315200" cy="43434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
        <p:nvSpPr>
          <p:cNvPr id="7" name="标题 1">
            <a:extLst>
              <a:ext uri="{FF2B5EF4-FFF2-40B4-BE49-F238E27FC236}">
                <a16:creationId xmlns:a16="http://schemas.microsoft.com/office/drawing/2014/main" id="{2BFFE725-18FC-4BD4-BC06-5391E17CF575}"/>
              </a:ext>
            </a:extLst>
          </p:cNvPr>
          <p:cNvSpPr>
            <a:spLocks noGrp="1"/>
          </p:cNvSpPr>
          <p:nvPr>
            <p:ph type="title"/>
          </p:nvPr>
        </p:nvSpPr>
        <p:spPr>
          <a:xfrm>
            <a:off x="1096963" y="123825"/>
            <a:ext cx="10058400" cy="998538"/>
          </a:xfrm>
        </p:spPr>
        <p:txBody>
          <a:bodyPr/>
          <a:lstStyle/>
          <a:p>
            <a:pPr fontAlgn="auto">
              <a:spcAft>
                <a:spcPts val="0"/>
              </a:spcAft>
              <a:defRPr/>
            </a:pPr>
            <a:r>
              <a:rPr lang="zh-CN" altLang="en-US" dirty="0">
                <a:solidFill>
                  <a:schemeClr val="tx1">
                    <a:lumMod val="75000"/>
                    <a:lumOff val="25000"/>
                  </a:schemeClr>
                </a:solidFill>
              </a:rPr>
              <a:t>使用</a:t>
            </a:r>
            <a:r>
              <a:rPr lang="en-US" altLang="zh-CN" dirty="0">
                <a:solidFill>
                  <a:schemeClr val="tx1">
                    <a:lumMod val="75000"/>
                    <a:lumOff val="25000"/>
                  </a:schemeClr>
                </a:solidFill>
              </a:rPr>
              <a:t>shinyapps.io</a:t>
            </a:r>
            <a:r>
              <a:rPr lang="zh-CN" altLang="en-US" dirty="0">
                <a:solidFill>
                  <a:schemeClr val="tx1">
                    <a:lumMod val="75000"/>
                    <a:lumOff val="25000"/>
                  </a:schemeClr>
                </a:solidFill>
              </a:rPr>
              <a:t>部署</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我的</a:t>
            </a:r>
            <a:r>
              <a:rPr lang="en-US" altLang="zh-CN" dirty="0">
                <a:solidFill>
                  <a:schemeClr val="tx1">
                    <a:lumMod val="75000"/>
                    <a:lumOff val="25000"/>
                  </a:schemeClr>
                </a:solidFill>
              </a:rPr>
              <a:t>shinyapps.io</a:t>
            </a:r>
            <a:endParaRPr lang="zh-CN" altLang="en-US" dirty="0">
              <a:solidFill>
                <a:schemeClr val="tx1">
                  <a:lumMod val="75000"/>
                  <a:lumOff val="25000"/>
                </a:schemeClr>
              </a:solidFill>
            </a:endParaRPr>
          </a:p>
        </p:txBody>
      </p:sp>
      <p:sp>
        <p:nvSpPr>
          <p:cNvPr id="97283" name="object 36"/>
          <p:cNvSpPr>
            <a:spLocks noChangeArrowheads="1"/>
          </p:cNvSpPr>
          <p:nvPr/>
        </p:nvSpPr>
        <p:spPr bwMode="auto">
          <a:xfrm>
            <a:off x="914400" y="1981200"/>
            <a:ext cx="4614863" cy="20574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
        <p:nvSpPr>
          <p:cNvPr id="97284" name="object 36"/>
          <p:cNvSpPr>
            <a:spLocks noChangeArrowheads="1"/>
          </p:cNvSpPr>
          <p:nvPr/>
        </p:nvSpPr>
        <p:spPr bwMode="auto">
          <a:xfrm>
            <a:off x="6096000" y="1524000"/>
            <a:ext cx="5257800" cy="31226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9663" y="220663"/>
            <a:ext cx="9972675" cy="598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7"/>
          <p:cNvSpPr>
            <a:spLocks noChangeArrowheads="1"/>
          </p:cNvSpPr>
          <p:nvPr/>
        </p:nvSpPr>
        <p:spPr bwMode="auto">
          <a:xfrm>
            <a:off x="6580188" y="6296025"/>
            <a:ext cx="5611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1600"/>
              <a:t>https://www.oreilly.com/library/view/graph-algorithms/9781492047674/assets/gral_.png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dirty="0">
                <a:solidFill>
                  <a:schemeClr val="tx1">
                    <a:lumMod val="75000"/>
                    <a:lumOff val="25000"/>
                  </a:schemeClr>
                </a:solidFill>
              </a:rPr>
              <a:t>为什么要可视化？</a:t>
            </a:r>
            <a:endParaRPr lang="en-US" dirty="0">
              <a:solidFill>
                <a:schemeClr val="tx1">
                  <a:lumMod val="75000"/>
                  <a:lumOff val="25000"/>
                </a:schemeClr>
              </a:solidFill>
            </a:endParaRPr>
          </a:p>
        </p:txBody>
      </p:sp>
      <p:sp>
        <p:nvSpPr>
          <p:cNvPr id="23555" name="Content Placeholder 2"/>
          <p:cNvSpPr>
            <a:spLocks noGrp="1"/>
          </p:cNvSpPr>
          <p:nvPr>
            <p:ph idx="1"/>
          </p:nvPr>
        </p:nvSpPr>
        <p:spPr/>
        <p:txBody>
          <a:bodyPr/>
          <a:lstStyle/>
          <a:p>
            <a:r>
              <a:rPr lang="zh-CN" altLang="en-US" dirty="0"/>
              <a:t>回答问题（或发现问题）</a:t>
            </a:r>
          </a:p>
          <a:p>
            <a:r>
              <a:rPr lang="zh-CN" altLang="en-US" dirty="0"/>
              <a:t>做决定</a:t>
            </a:r>
          </a:p>
          <a:p>
            <a:r>
              <a:rPr lang="zh-CN" altLang="en-US" dirty="0"/>
              <a:t>在使用环境中查看数据</a:t>
            </a:r>
          </a:p>
          <a:p>
            <a:r>
              <a:rPr lang="zh-CN" altLang="en-US" dirty="0"/>
              <a:t>支持图形计算</a:t>
            </a:r>
          </a:p>
          <a:p>
            <a:r>
              <a:rPr lang="zh-CN" altLang="en-US" dirty="0"/>
              <a:t>寻找数据中的模式</a:t>
            </a:r>
            <a:endParaRPr lang="en-US" altLang="zh-CN" dirty="0"/>
          </a:p>
          <a:p>
            <a:r>
              <a:rPr lang="zh-CN" altLang="en-US" dirty="0"/>
              <a:t>提出论点或讲述故事</a:t>
            </a:r>
          </a:p>
          <a:p>
            <a:r>
              <a:rPr lang="zh-CN" altLang="en-US" dirty="0"/>
              <a:t>激发灵感</a:t>
            </a:r>
            <a:endParaRPr lang="en-US" altLang="zh-CN" dirty="0"/>
          </a:p>
        </p:txBody>
      </p:sp>
      <p:sp>
        <p:nvSpPr>
          <p:cNvPr id="2355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fontAlgn="auto">
              <a:spcAft>
                <a:spcPts val="0"/>
              </a:spcAft>
              <a:defRPr/>
            </a:pPr>
            <a:r>
              <a:rPr lang="zh-CN" altLang="en-US">
                <a:solidFill>
                  <a:schemeClr val="tx1">
                    <a:lumMod val="75000"/>
                    <a:lumOff val="25000"/>
                  </a:schemeClr>
                </a:solidFill>
              </a:rPr>
              <a:t>记录信息</a:t>
            </a:r>
            <a:endParaRPr lang="en-US" dirty="0">
              <a:solidFill>
                <a:schemeClr val="tx1">
                  <a:lumMod val="75000"/>
                  <a:lumOff val="25000"/>
                </a:schemeClr>
              </a:solidFill>
            </a:endParaRPr>
          </a:p>
        </p:txBody>
      </p:sp>
      <p:sp>
        <p:nvSpPr>
          <p:cNvPr id="2457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rgbClr val="FFFFFF"/>
                </a:solidFill>
              </a:rPr>
              <a:t>12/24/2020</a:t>
            </a:r>
          </a:p>
        </p:txBody>
      </p:sp>
      <p:sp>
        <p:nvSpPr>
          <p:cNvPr id="6" name="Slide Number Placeholder 5">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a:solidFill>
                  <a:schemeClr val="bg1"/>
                </a:solidFill>
              </a:rPr>
              <a:t>9</a:t>
            </a:r>
          </a:p>
        </p:txBody>
      </p:sp>
      <p:pic>
        <p:nvPicPr>
          <p:cNvPr id="24581"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079625" y="1433513"/>
            <a:ext cx="8207375" cy="4741862"/>
          </a:xfrm>
        </p:spPr>
      </p:pic>
    </p:spTree>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39607</TotalTime>
  <Words>2722</Words>
  <Application>Microsoft Office PowerPoint</Application>
  <PresentationFormat>宽屏</PresentationFormat>
  <Paragraphs>482</Paragraphs>
  <Slides>66</Slides>
  <Notes>18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66</vt:i4>
      </vt:variant>
    </vt:vector>
  </HeadingPairs>
  <TitlesOfParts>
    <vt:vector size="79" baseType="lpstr">
      <vt:lpstr>Avenir Next</vt:lpstr>
      <vt:lpstr>PMingLiU</vt:lpstr>
      <vt:lpstr>等线</vt:lpstr>
      <vt:lpstr>宋体</vt:lpstr>
      <vt:lpstr>Arial</vt:lpstr>
      <vt:lpstr>Calibri</vt:lpstr>
      <vt:lpstr>Calibri Light</vt:lpstr>
      <vt:lpstr>Consolas</vt:lpstr>
      <vt:lpstr>Courier New</vt:lpstr>
      <vt:lpstr>Segoe UI</vt:lpstr>
      <vt:lpstr>Times New Roman</vt:lpstr>
      <vt:lpstr>Wingdings</vt:lpstr>
      <vt:lpstr>Retrospect</vt:lpstr>
      <vt:lpstr>交通数据可视化</vt:lpstr>
      <vt:lpstr>大纲</vt:lpstr>
      <vt:lpstr>可视化的价值</vt:lpstr>
      <vt:lpstr>PowerPoint 演示文稿</vt:lpstr>
      <vt:lpstr>什么是可视化？</vt:lpstr>
      <vt:lpstr>PowerPoint 演示文稿</vt:lpstr>
      <vt:lpstr>PowerPoint 演示文稿</vt:lpstr>
      <vt:lpstr>为什么要可视化？</vt:lpstr>
      <vt:lpstr>记录信息</vt:lpstr>
      <vt:lpstr>记录信息</vt:lpstr>
      <vt:lpstr>支持推论</vt:lpstr>
      <vt:lpstr>支持推论</vt:lpstr>
      <vt:lpstr>向他人传达信息</vt:lpstr>
      <vt:lpstr>可视化的价值</vt:lpstr>
      <vt:lpstr>数据可视化技术</vt:lpstr>
      <vt:lpstr>整体框架</vt:lpstr>
      <vt:lpstr>可视化的数据类型</vt:lpstr>
      <vt:lpstr>可视化类型</vt:lpstr>
      <vt:lpstr>视觉编码设计</vt:lpstr>
      <vt:lpstr>编码设计有效性</vt:lpstr>
      <vt:lpstr>编码有效性-刻度和轴</vt:lpstr>
      <vt:lpstr>编码效率-刻度和轴</vt:lpstr>
      <vt:lpstr>编码效率-刻度和轴</vt:lpstr>
      <vt:lpstr>编码效率-纵横比</vt:lpstr>
      <vt:lpstr>编码有效性-多维数据</vt:lpstr>
      <vt:lpstr>编码效率-平行坐标</vt:lpstr>
      <vt:lpstr>编码有效性-降维</vt:lpstr>
      <vt:lpstr>相互作用</vt:lpstr>
      <vt:lpstr>可视化工具</vt:lpstr>
      <vt:lpstr>可视化工具</vt:lpstr>
      <vt:lpstr>可视化工具</vt:lpstr>
      <vt:lpstr>可视化工具</vt:lpstr>
      <vt:lpstr>可视化工具</vt:lpstr>
      <vt:lpstr>Tableau</vt:lpstr>
      <vt:lpstr>可视化工具</vt:lpstr>
      <vt:lpstr>交通数据可视化</vt:lpstr>
      <vt:lpstr>交通数据可视化</vt:lpstr>
      <vt:lpstr>交通数据可视化</vt:lpstr>
      <vt:lpstr>数据可视化</vt:lpstr>
      <vt:lpstr>数据处理中的可视化</vt:lpstr>
      <vt:lpstr>数据处理中的可视化</vt:lpstr>
      <vt:lpstr>数据建模中的可视化</vt:lpstr>
      <vt:lpstr>数据建模中的可视化</vt:lpstr>
      <vt:lpstr>结果解释中的可视化</vt:lpstr>
      <vt:lpstr>结果解释中的可视化</vt:lpstr>
      <vt:lpstr>下一步</vt:lpstr>
      <vt:lpstr>PowerPoint 演示文稿</vt:lpstr>
      <vt:lpstr>特征</vt:lpstr>
      <vt:lpstr>必要的Web框架</vt:lpstr>
      <vt:lpstr>特征</vt:lpstr>
      <vt:lpstr>特征</vt:lpstr>
      <vt:lpstr>特征</vt:lpstr>
      <vt:lpstr>Shiny应用程序结构</vt:lpstr>
      <vt:lpstr>Shiny 展示 -获得灵感</vt:lpstr>
      <vt:lpstr>Shiny应用程序结构</vt:lpstr>
      <vt:lpstr>运行Shiny应用程序</vt:lpstr>
      <vt:lpstr>ui.r的结构</vt:lpstr>
      <vt:lpstr>服务器的结构</vt:lpstr>
      <vt:lpstr>另一种创建Shiny库的方法</vt:lpstr>
      <vt:lpstr>另一种创建Shiny库的方法</vt:lpstr>
      <vt:lpstr>运行Shiny应用程序</vt:lpstr>
      <vt:lpstr>例子</vt:lpstr>
      <vt:lpstr>部署方案</vt:lpstr>
      <vt:lpstr>使用shinyapps.io部署</vt:lpstr>
      <vt:lpstr>使用shinyapps.io部署</vt:lpstr>
      <vt:lpstr>我的shinyapps.io</vt:lpstr>
    </vt:vector>
  </TitlesOfParts>
  <Company>UW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IV</dc:title>
  <dc:creator>Wenbo Zhu</dc:creator>
  <cp:lastModifiedBy>LYJ</cp:lastModifiedBy>
  <cp:revision>670</cp:revision>
  <dcterms:created xsi:type="dcterms:W3CDTF">2016-12-05T18:51:00Z</dcterms:created>
  <dcterms:modified xsi:type="dcterms:W3CDTF">2021-02-16T02:34:34Z</dcterms:modified>
</cp:coreProperties>
</file>